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Droid Sans"/>
      <p:regular r:id="rId13"/>
      <p:bold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DroidSans-regular.fntdata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font" Target="fonts/DroidSans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This slide shows two examples of SQL queries as they normally function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Example 1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This is an example of “look up name by phone number” functionality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Example 2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This is an example of password authentication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Observe the distinction between the following: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SQL keywords: SELECT, FROM, WHERE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Dictate function and flow control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Hard-coded parameters: FirstName, LastName, Employees, PhoneNumber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Static parameters that will not change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User-supplied parameters: 555-555-5555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Dynamic parameters that can influence the return of the statement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Syntactically significant symbols: , ; “ ==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Quotation marks: determine where data ends and code begins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Semicolons: determine where the statement ends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This slide show two examples of SQL injection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Example 1: attacker supplies extra data that leads to data destruction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Quotation mark used to terminate ‘data’ section of the sql statement and start writing SQL code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Semicolon used to terminate the original statement and begin a whole new statement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Example 2: attacker supplies extra data that leads to authentication bypass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Quotation mark used to terminate ‘data’ section of the sql statement and start writing SQL code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Other possibilities: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Reading private data (e.g. SSN)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Changing data (e.g. phone number)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Malicious input: root’ OR ‘1’=’1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Dumps all users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Look at the code at /var/www/sqli/example1.php</a:t>
            </a:r>
          </a:p>
          <a:p>
            <a:pPr indent="-298450" lvl="1" marL="914400">
              <a:spcBef>
                <a:spcPts val="0"/>
              </a:spcBef>
            </a:pPr>
            <a:r>
              <a:rPr lang="en"/>
              <a:t>Observe the SQL statement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Many tools exist to automatically test for sql injection vulnerabilities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Sqlmap is most general, designed to find sql injection vulnerabilities in any website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Wpscan for wordpress sites, will also test for known wordpress sql injection vulnerabilities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Nikto will test for known sql injection vulnerabilities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Nmap has some scripts that will test for sql injection in certain circumstances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The “usual culprits” for SQL injection (double quotes, semicolon, single quotes, double dash, slash-star)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Use these character to try to cause a crash or error message in a suspected vulnerable application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If you have access to source code, look for manually built SQL commands (not handled by some kind of database abstraction layer)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Single-statement queries prevent attackers from abusing the semicolon to execute their own SQL code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Limitations: there are more ways to inject malicious sql than just adding semicolons (see example #2 earlier)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Sanitized inputs: prevent syntactically-significant SQL characters in untrusted input fields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Limitations: 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What if an input field requires syntactically-significant SQL characters?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Syntactically-significant SQL characters may be different across different versions/flavors of SQL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Parameterized queries: use of functions that create an abstraction layer between the database and the application code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This is the modern approach (best option)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Limitations:</a:t>
            </a:r>
          </a:p>
          <a:p>
            <a:pPr indent="-298450" lvl="2" marL="1371600">
              <a:spcBef>
                <a:spcPts val="0"/>
              </a:spcBef>
            </a:pPr>
            <a:r>
              <a:rPr lang="en"/>
              <a:t>More overhead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NoSQL technologies often claim to be more secure than SQL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Usually these new technologies only appear more secure because they haven’t been around long enough to be tested</a:t>
            </a:r>
          </a:p>
          <a:p>
            <a:pPr indent="-298450" lvl="1" marL="914400">
              <a:spcBef>
                <a:spcPts val="0"/>
              </a:spcBef>
            </a:pPr>
            <a:r>
              <a:rPr lang="en"/>
              <a:t>Most can be exploited in the same way that SQL is exploitable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Weakness Prevalence: SQL injection is prevalent because of the popularity of SQL as well as the poor design of most application-database interfaces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Consequences: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Data Loss Example: see example #1 from earlier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Security Bypass: see example #2 from earlier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Remediation Cost: SQL injection is easy to fix because most of the time the only issue is a single line of code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Filtering is easy and fixes 90% of vulns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Parameterization is harder (but becoming easier/more common) and fixes 100% of vulns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Ease of Detection: SQL injection is easy to detect because detection is easily automate-able (i.e., just throw a bunch of SQL special characters against your inputs and see if any DB errors appear in the logs)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Exploitation can be difficult though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Attack Frequency: Attackers know it’s easy and they know it’s common so they try it a lot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Attacker Awareness: This is a fairly old vulnerability and has been responsible for some high-profile data breaches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34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x="1143000" y="2701528"/>
            <a:ext cx="6858000" cy="20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rgbClr val="D8D8D8"/>
              </a:buClr>
              <a:buFont typeface="Arial"/>
              <a:buNone/>
              <a:defRPr b="0" i="0" sz="2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 rot="5400000">
            <a:off x="2560770" y="-1602335"/>
            <a:ext cx="3953100" cy="87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 rot="5400000">
            <a:off x="5753462" y="1612772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 rot="5400000">
            <a:off x="1543787" y="-511027"/>
            <a:ext cx="4059900" cy="6518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34275" lIns="68575" rIns="68575" wrap="square" tIns="3427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171451" y="787165"/>
            <a:ext cx="8732100" cy="39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623888" y="996555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34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623888" y="3156349"/>
            <a:ext cx="78867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336885" y="830179"/>
            <a:ext cx="4178100" cy="4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2" type="body"/>
          </p:nvPr>
        </p:nvSpPr>
        <p:spPr>
          <a:xfrm>
            <a:off x="4629151" y="830179"/>
            <a:ext cx="4322100" cy="4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omparison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idx="1" type="body"/>
          </p:nvPr>
        </p:nvSpPr>
        <p:spPr>
          <a:xfrm>
            <a:off x="312992" y="750405"/>
            <a:ext cx="4198800" cy="357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2" type="body"/>
          </p:nvPr>
        </p:nvSpPr>
        <p:spPr>
          <a:xfrm>
            <a:off x="298174" y="1186741"/>
            <a:ext cx="4198800" cy="36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3" type="body"/>
          </p:nvPr>
        </p:nvSpPr>
        <p:spPr>
          <a:xfrm>
            <a:off x="4646454" y="750405"/>
            <a:ext cx="4202400" cy="3675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4" type="body"/>
          </p:nvPr>
        </p:nvSpPr>
        <p:spPr>
          <a:xfrm>
            <a:off x="4649908" y="1186742"/>
            <a:ext cx="4198800" cy="36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31" name="Shape 31"/>
          <p:cNvCxnSpPr/>
          <p:nvPr/>
        </p:nvCxnSpPr>
        <p:spPr>
          <a:xfrm>
            <a:off x="163997" y="730526"/>
            <a:ext cx="8814900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2" name="Shape 32"/>
          <p:cNvCxnSpPr/>
          <p:nvPr/>
        </p:nvCxnSpPr>
        <p:spPr>
          <a:xfrm>
            <a:off x="4571353" y="730526"/>
            <a:ext cx="600" cy="403680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3" name="Shape 33"/>
          <p:cNvCxnSpPr/>
          <p:nvPr/>
        </p:nvCxnSpPr>
        <p:spPr>
          <a:xfrm>
            <a:off x="163996" y="1128091"/>
            <a:ext cx="8814900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4" name="Shape 34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282908" y="714039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8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540458" y="714040"/>
            <a:ext cx="5318700" cy="40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127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54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508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508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508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508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282908" y="1914189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323249" y="740569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8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44" name="Shape 44"/>
          <p:cNvSpPr/>
          <p:nvPr>
            <p:ph idx="2" type="pic"/>
          </p:nvPr>
        </p:nvSpPr>
        <p:spPr>
          <a:xfrm>
            <a:off x="3500116" y="740569"/>
            <a:ext cx="5326500" cy="40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61111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6875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78571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323249" y="1940719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95959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 rot="5400000">
            <a:off x="4244083" y="-4244099"/>
            <a:ext cx="655800" cy="9144000"/>
          </a:xfrm>
          <a:custGeom>
            <a:pathLst>
              <a:path extrusionOk="0" h="120000" w="120000">
                <a:moveTo>
                  <a:pt x="0" y="120000"/>
                </a:moveTo>
                <a:lnTo>
                  <a:pt x="0" y="111310"/>
                </a:lnTo>
                <a:lnTo>
                  <a:pt x="0" y="105255"/>
                </a:lnTo>
                <a:lnTo>
                  <a:pt x="0" y="0"/>
                </a:lnTo>
                <a:lnTo>
                  <a:pt x="31586" y="0"/>
                </a:lnTo>
                <a:lnTo>
                  <a:pt x="31586" y="106061"/>
                </a:lnTo>
                <a:lnTo>
                  <a:pt x="117218" y="108246"/>
                </a:lnTo>
                <a:lnTo>
                  <a:pt x="120000" y="108246"/>
                </a:lnTo>
                <a:lnTo>
                  <a:pt x="120000" y="120000"/>
                </a:lnTo>
                <a:lnTo>
                  <a:pt x="31586" y="120000"/>
                </a:lnTo>
                <a:lnTo>
                  <a:pt x="31586" y="1200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51425" lIns="51425" rIns="51425" wrap="square" tIns="5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000" u="none" cap="none" strike="noStrike">
              <a:solidFill>
                <a:srgbClr val="F3F3F3"/>
              </a:solidFill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7" name="Shape 7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68750"/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SzPct val="78571"/>
              <a:buNone/>
              <a:defRPr sz="1400"/>
            </a:lvl2pPr>
            <a:lvl3pPr indent="0" lvl="2" rtl="0">
              <a:spcBef>
                <a:spcPts val="0"/>
              </a:spcBef>
              <a:buSzPct val="78571"/>
              <a:buNone/>
              <a:defRPr sz="1400"/>
            </a:lvl3pPr>
            <a:lvl4pPr indent="0" lvl="3" rtl="0">
              <a:spcBef>
                <a:spcPts val="0"/>
              </a:spcBef>
              <a:buSzPct val="78571"/>
              <a:buNone/>
              <a:defRPr sz="1400"/>
            </a:lvl4pPr>
            <a:lvl5pPr indent="0" lvl="4" rtl="0">
              <a:spcBef>
                <a:spcPts val="0"/>
              </a:spcBef>
              <a:buSzPct val="78571"/>
              <a:buNone/>
              <a:defRPr sz="1400"/>
            </a:lvl5pPr>
            <a:lvl6pPr indent="0" lvl="5" rtl="0">
              <a:spcBef>
                <a:spcPts val="0"/>
              </a:spcBef>
              <a:buSzPct val="78571"/>
              <a:buNone/>
              <a:defRPr sz="1400"/>
            </a:lvl6pPr>
            <a:lvl7pPr indent="0" lvl="6" rtl="0">
              <a:spcBef>
                <a:spcPts val="0"/>
              </a:spcBef>
              <a:buSzPct val="78571"/>
              <a:buNone/>
              <a:defRPr sz="1400"/>
            </a:lvl7pPr>
            <a:lvl8pPr indent="0" lvl="7" rtl="0">
              <a:spcBef>
                <a:spcPts val="0"/>
              </a:spcBef>
              <a:buSzPct val="78571"/>
              <a:buNone/>
              <a:defRPr sz="1400"/>
            </a:lvl8pPr>
            <a:lvl9pPr indent="0" lvl="8" rtl="0">
              <a:spcBef>
                <a:spcPts val="0"/>
              </a:spcBef>
              <a:buSzPct val="78571"/>
              <a:buNone/>
              <a:defRPr sz="1400"/>
            </a:lvl9pPr>
          </a:lstStyle>
          <a:p/>
        </p:txBody>
      </p:sp>
      <p:sp>
        <p:nvSpPr>
          <p:cNvPr id="8" name="Shape 8"/>
          <p:cNvSpPr txBox="1"/>
          <p:nvPr>
            <p:ph idx="1" type="body"/>
          </p:nvPr>
        </p:nvSpPr>
        <p:spPr>
          <a:xfrm>
            <a:off x="171451" y="787165"/>
            <a:ext cx="8732100" cy="39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9" name="Shape 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33883" y="23005"/>
            <a:ext cx="886200" cy="59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/>
          <p:nvPr/>
        </p:nvSpPr>
        <p:spPr>
          <a:xfrm>
            <a:off x="1" y="4981074"/>
            <a:ext cx="9144000" cy="16260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txBody>
          <a:bodyPr anchorCtr="0" anchor="ctr" bIns="51425" lIns="51425" rIns="51425" wrap="square" tIns="5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rgbClr val="F3F3F3"/>
              </a:buClr>
              <a:buSzPct val="25000"/>
              <a:buFont typeface="Droid Sans"/>
              <a:buNone/>
            </a:pPr>
            <a:r>
              <a:rPr b="0" i="0" lang="en" sz="700" u="none" cap="none" strike="noStrike">
                <a:solidFill>
                  <a:srgbClr val="F3F3F3"/>
                </a:solidFill>
                <a:latin typeface="Droid Sans"/>
                <a:ea typeface="Droid Sans"/>
                <a:cs typeface="Droid Sans"/>
                <a:sym typeface="Droid Sans"/>
              </a:rPr>
              <a:t>US Army Cyber School, Cyber Center of Excellence</a:t>
            </a:r>
          </a:p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7543799" y="4981076"/>
            <a:ext cx="1600200" cy="16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2" name="Shape 12"/>
          <p:cNvSpPr txBox="1"/>
          <p:nvPr/>
        </p:nvSpPr>
        <p:spPr>
          <a:xfrm>
            <a:off x="904875" y="-1189"/>
            <a:ext cx="8229600" cy="6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1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Ctr="0" anchor="b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CWE-89 </a:t>
            </a:r>
          </a:p>
        </p:txBody>
      </p:sp>
      <p:sp>
        <p:nvSpPr>
          <p:cNvPr id="61" name="Shape 61"/>
          <p:cNvSpPr txBox="1"/>
          <p:nvPr>
            <p:ph idx="1" type="subTitle"/>
          </p:nvPr>
        </p:nvSpPr>
        <p:spPr>
          <a:xfrm>
            <a:off x="1143000" y="2701528"/>
            <a:ext cx="6858000" cy="20991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Improper</a:t>
            </a:r>
            <a:r>
              <a:rPr lang="en"/>
              <a:t> Neutralization of Special Elements used in an SQL Command (‘SQL Injection’)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How it Works (Pt. 1)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A normal SQL query (look up name by phone number):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User Input: 555-555-5555</a:t>
            </a:r>
          </a:p>
          <a:p>
            <a:pPr indent="-317500" lvl="1" marL="914400" rtl="0">
              <a:spcBef>
                <a:spcPts val="0"/>
              </a:spcBef>
              <a:buFont typeface="Courier New"/>
            </a:pPr>
            <a:r>
              <a:rPr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SELECT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00FFFF"/>
                </a:solidFill>
                <a:latin typeface="Courier New"/>
                <a:ea typeface="Courier New"/>
                <a:cs typeface="Courier New"/>
                <a:sym typeface="Courier New"/>
              </a:rPr>
              <a:t>FirstName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>
                <a:solidFill>
                  <a:srgbClr val="00FFFF"/>
                </a:solidFill>
                <a:latin typeface="Courier New"/>
                <a:ea typeface="Courier New"/>
                <a:cs typeface="Courier New"/>
                <a:sym typeface="Courier New"/>
              </a:rPr>
              <a:t>LastName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FROM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00FFFF"/>
                </a:solidFill>
                <a:latin typeface="Courier New"/>
                <a:ea typeface="Courier New"/>
                <a:cs typeface="Courier New"/>
                <a:sym typeface="Courier New"/>
              </a:rPr>
              <a:t>Employees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WHERE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00FFFF"/>
                </a:solidFill>
                <a:latin typeface="Courier New"/>
                <a:ea typeface="Courier New"/>
                <a:cs typeface="Courier New"/>
                <a:sym typeface="Courier New"/>
              </a:rPr>
              <a:t>PhoneNumber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== “</a:t>
            </a:r>
            <a:r>
              <a:rPr lang="en">
                <a:solidFill>
                  <a:srgbClr val="0000FF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555-555-5555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”;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 →</a:t>
            </a:r>
            <a:r>
              <a:rPr lang="en"/>
              <a:t> </a:t>
            </a:r>
            <a:r>
              <a:rPr lang="en"/>
              <a:t>Michael Scott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What are the keywords in this statement?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What are the parameters in this statement?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What are the syntactically significant symbols in this statement?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A normal SQL query (authenticate a user):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User Input: Michael, iforgot</a:t>
            </a:r>
          </a:p>
          <a:p>
            <a:pPr indent="-317500" lvl="1" marL="914400" rtl="0">
              <a:spcBef>
                <a:spcPts val="0"/>
              </a:spcBef>
              <a:buFont typeface="Courier New"/>
            </a:pPr>
            <a:r>
              <a:rPr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SELECT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* </a:t>
            </a:r>
            <a:r>
              <a:rPr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FROM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00FFFF"/>
                </a:solidFill>
                <a:latin typeface="Courier New"/>
                <a:ea typeface="Courier New"/>
                <a:cs typeface="Courier New"/>
                <a:sym typeface="Courier New"/>
              </a:rPr>
              <a:t>Employees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WHERE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00FFFF"/>
                </a:solidFill>
                <a:latin typeface="Courier New"/>
                <a:ea typeface="Courier New"/>
                <a:cs typeface="Courier New"/>
                <a:sym typeface="Courier New"/>
              </a:rPr>
              <a:t>FirstName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== “</a:t>
            </a:r>
            <a:r>
              <a:rPr lang="en">
                <a:solidFill>
                  <a:srgbClr val="0000FF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Michael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” </a:t>
            </a:r>
            <a:r>
              <a:rPr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AND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00FFFF"/>
                </a:solidFill>
                <a:latin typeface="Courier New"/>
                <a:ea typeface="Courier New"/>
                <a:cs typeface="Courier New"/>
                <a:sym typeface="Courier New"/>
              </a:rPr>
              <a:t>Password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== “</a:t>
            </a:r>
            <a:r>
              <a:rPr lang="en">
                <a:solidFill>
                  <a:srgbClr val="0000FF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iforgot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”;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→ {0 results } (auth failure)</a:t>
            </a:r>
          </a:p>
          <a:p>
            <a:pPr indent="-317500" lvl="1" marL="914400">
              <a:spcBef>
                <a:spcPts val="0"/>
              </a:spcBef>
            </a:pPr>
            <a:r>
              <a:rPr lang="en"/>
              <a:t>Same questions...</a:t>
            </a:r>
          </a:p>
        </p:txBody>
      </p:sp>
      <p:pic>
        <p:nvPicPr>
          <p:cNvPr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57613" y="0"/>
            <a:ext cx="5286375" cy="1085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How it Works (Pt. 2)</a:t>
            </a:r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SQL injection (data loss)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Malicious input: 555-555-5555”; DROP TABLE Employees;</a:t>
            </a:r>
          </a:p>
          <a:p>
            <a:pPr indent="-317500" lvl="1" marL="914400" rtl="0">
              <a:spcBef>
                <a:spcPts val="0"/>
              </a:spcBef>
              <a:buFont typeface="Courier New"/>
            </a:pPr>
            <a:r>
              <a:rPr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SELECT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00FFFF"/>
                </a:solidFill>
                <a:latin typeface="Courier New"/>
                <a:ea typeface="Courier New"/>
                <a:cs typeface="Courier New"/>
                <a:sym typeface="Courier New"/>
              </a:rPr>
              <a:t>FirstName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>
                <a:solidFill>
                  <a:srgbClr val="00FFFF"/>
                </a:solidFill>
                <a:latin typeface="Courier New"/>
                <a:ea typeface="Courier New"/>
                <a:cs typeface="Courier New"/>
                <a:sym typeface="Courier New"/>
              </a:rPr>
              <a:t>LastName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FROM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00FFFF"/>
                </a:solidFill>
                <a:latin typeface="Courier New"/>
                <a:ea typeface="Courier New"/>
                <a:cs typeface="Courier New"/>
                <a:sym typeface="Courier New"/>
              </a:rPr>
              <a:t>Employees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WHERE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00FFFF"/>
                </a:solidFill>
                <a:latin typeface="Courier New"/>
                <a:ea typeface="Courier New"/>
                <a:cs typeface="Courier New"/>
                <a:sym typeface="Courier New"/>
              </a:rPr>
              <a:t>PhoneNumber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== “</a:t>
            </a:r>
            <a:r>
              <a:rPr lang="en">
                <a:solidFill>
                  <a:srgbClr val="0000FF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555-555-5555</a:t>
            </a:r>
            <a:r>
              <a:rPr lang="en">
                <a:solidFill>
                  <a:schemeClr val="dk1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”; </a:t>
            </a:r>
            <a:r>
              <a:rPr lang="en">
                <a:solidFill>
                  <a:srgbClr val="FF0000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DROP TABLE</a:t>
            </a:r>
            <a:r>
              <a:rPr lang="en">
                <a:solidFill>
                  <a:schemeClr val="dk1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0000FF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Employees</a:t>
            </a:r>
            <a:r>
              <a:rPr lang="en">
                <a:solidFill>
                  <a:srgbClr val="000000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“;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→ Michael Scott *deletes database*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SQL injection (security bypass)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Malicious input: Michael, iforgot” OR “1” == “1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 </a:t>
            </a:r>
            <a:r>
              <a:rPr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SELECT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* </a:t>
            </a:r>
            <a:r>
              <a:rPr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FROM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00FFFF"/>
                </a:solidFill>
                <a:latin typeface="Courier New"/>
                <a:ea typeface="Courier New"/>
                <a:cs typeface="Courier New"/>
                <a:sym typeface="Courier New"/>
              </a:rPr>
              <a:t>Employees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WHERE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00FFFF"/>
                </a:solidFill>
                <a:latin typeface="Courier New"/>
                <a:ea typeface="Courier New"/>
                <a:cs typeface="Courier New"/>
                <a:sym typeface="Courier New"/>
              </a:rPr>
              <a:t>FirstName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== “</a:t>
            </a:r>
            <a:r>
              <a:rPr lang="en">
                <a:solidFill>
                  <a:srgbClr val="0000FF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Michael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” </a:t>
            </a:r>
            <a:r>
              <a:rPr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AND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00FFFF"/>
                </a:solidFill>
                <a:latin typeface="Courier New"/>
                <a:ea typeface="Courier New"/>
                <a:cs typeface="Courier New"/>
                <a:sym typeface="Courier New"/>
              </a:rPr>
              <a:t>Password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== “</a:t>
            </a:r>
            <a:r>
              <a:rPr lang="en">
                <a:solidFill>
                  <a:srgbClr val="0000FF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iforgot” </a:t>
            </a:r>
            <a:r>
              <a:rPr lang="en">
                <a:solidFill>
                  <a:srgbClr val="FF0000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OR </a:t>
            </a:r>
            <a:r>
              <a:rPr lang="en">
                <a:solidFill>
                  <a:srgbClr val="000000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“1”</a:t>
            </a:r>
            <a:r>
              <a:rPr lang="en">
                <a:solidFill>
                  <a:srgbClr val="0000FF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000000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==</a:t>
            </a:r>
            <a:r>
              <a:rPr lang="en">
                <a:solidFill>
                  <a:srgbClr val="0000FF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000000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“1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”;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→ *returns more than zero results* (user successfully authenticated)</a:t>
            </a:r>
          </a:p>
          <a:p>
            <a:pPr indent="-330200" lvl="0" marL="457200">
              <a:spcBef>
                <a:spcPts val="0"/>
              </a:spcBef>
            </a:pPr>
            <a:r>
              <a:rPr lang="en"/>
              <a:t>What else is possible besides data loss and security bypass?</a:t>
            </a:r>
          </a:p>
        </p:txBody>
      </p:sp>
      <p:pic>
        <p:nvPicPr>
          <p:cNvPr id="75" name="Shape 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57613" y="0"/>
            <a:ext cx="5286375" cy="1085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Demo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>
              <a:spcBef>
                <a:spcPts val="0"/>
              </a:spcBef>
            </a:pPr>
            <a:r>
              <a:rPr lang="en"/>
              <a:t>h</a:t>
            </a:r>
            <a:r>
              <a:rPr lang="en"/>
              <a:t>ttp://10.50.22.255/sqli/example1.php?name=root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How to detect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Scanners/Fuzzers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Sqlmap ***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Wpscan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Nikto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Certain Nmap scripts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Test inputs for SQL special chars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Double quotes: “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Semicolon: ;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Single quotes: ‘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Double dash: --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Slash-star: /*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etc...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Source code analysis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Watch for manually building SQL commands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Mitigations 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Single-statement queries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Don’t allow multiple SQL statements to be executed in one database request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limitations?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Sanitized inputs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Don’t allow users to enter special characters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l</a:t>
            </a:r>
            <a:r>
              <a:rPr lang="en"/>
              <a:t>imitations?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Parameterized queries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Don’t let devs manually build SQL statements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Limitations?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Related: NoSQL injection</a:t>
            </a:r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NoSQL: a group of newer database technologies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MongoDB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Cassandra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Hadoop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None have completely “solved” the injection problem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Same general principles apply to NoSQL-injection vulnerabilities</a:t>
            </a:r>
          </a:p>
        </p:txBody>
      </p:sp>
      <p:pic>
        <p:nvPicPr>
          <p:cNvPr descr="File:MongoDB-Logo.svg" id="100" name="Shape 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5000" y="4001400"/>
            <a:ext cx="4209000" cy="114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Summary (Discussion)</a:t>
            </a:r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Weakness Prevalence: High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Consequences: Data loss, Security bypass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Remediation Cost: Low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Ease of Detection: Easy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Attack Frequency: Often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Attacker Awareness: High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yberTemplateD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