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0" r:id="rId3"/>
    <p:sldMasterId id="214748367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embeddedFontLst>
    <p:embeddedFont>
      <p:font typeface="Economica"/>
      <p:regular r:id="rId22"/>
      <p:bold r:id="rId23"/>
      <p:italic r:id="rId24"/>
      <p:boldItalic r:id="rId25"/>
    </p:embeddedFont>
    <p:embeddedFont>
      <p:font typeface="Open Sans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Economica-regular.fntdata"/><Relationship Id="rId21" Type="http://schemas.openxmlformats.org/officeDocument/2006/relationships/slide" Target="slides/slide16.xml"/><Relationship Id="rId24" Type="http://schemas.openxmlformats.org/officeDocument/2006/relationships/font" Target="fonts/Economica-italic.fntdata"/><Relationship Id="rId23" Type="http://schemas.openxmlformats.org/officeDocument/2006/relationships/font" Target="fonts/Economica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OpenSans-regular.fntdata"/><Relationship Id="rId25" Type="http://schemas.openxmlformats.org/officeDocument/2006/relationships/font" Target="fonts/Economica-boldItalic.fntdata"/><Relationship Id="rId28" Type="http://schemas.openxmlformats.org/officeDocument/2006/relationships/font" Target="fonts/OpenSans-italic.fntdata"/><Relationship Id="rId27" Type="http://schemas.openxmlformats.org/officeDocument/2006/relationships/font" Target="fonts/OpenSans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OpenSans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Shape 2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Shape 22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Shape 25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Shape 25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Shape 2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Shape 2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Shape 27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Shape 19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>
            <a:off x="2744012" y="756700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8" name="Shape 58"/>
          <p:cNvSpPr/>
          <p:nvPr/>
        </p:nvSpPr>
        <p:spPr>
          <a:xfrm rot="10800000">
            <a:off x="5318350" y="3266725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9" name="Shape 59"/>
          <p:cNvSpPr txBox="1"/>
          <p:nvPr>
            <p:ph type="ctrTitle"/>
          </p:nvPr>
        </p:nvSpPr>
        <p:spPr>
          <a:xfrm>
            <a:off x="3044700" y="1444255"/>
            <a:ext cx="3054600" cy="15371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 algn="ctr">
              <a:spcBef>
                <a:spcPts val="0"/>
              </a:spcBef>
              <a:defRPr/>
            </a:lvl1pPr>
            <a:lvl2pPr lvl="1" rtl="0" algn="ctr">
              <a:spcBef>
                <a:spcPts val="0"/>
              </a:spcBef>
              <a:defRPr/>
            </a:lvl2pPr>
            <a:lvl3pPr lvl="2" rtl="0" algn="ctr">
              <a:spcBef>
                <a:spcPts val="0"/>
              </a:spcBef>
              <a:defRPr/>
            </a:lvl3pPr>
            <a:lvl4pPr lvl="3" rtl="0" algn="ctr">
              <a:spcBef>
                <a:spcPts val="0"/>
              </a:spcBef>
              <a:defRPr/>
            </a:lvl4pPr>
            <a:lvl5pPr lvl="4" rtl="0" algn="ctr">
              <a:spcBef>
                <a:spcPts val="0"/>
              </a:spcBef>
              <a:defRPr/>
            </a:lvl5pPr>
            <a:lvl6pPr lvl="5" rtl="0" algn="ctr">
              <a:spcBef>
                <a:spcPts val="0"/>
              </a:spcBef>
              <a:defRPr/>
            </a:lvl6pPr>
            <a:lvl7pPr lvl="6" rtl="0" algn="ctr">
              <a:spcBef>
                <a:spcPts val="0"/>
              </a:spcBef>
              <a:defRPr/>
            </a:lvl7pPr>
            <a:lvl8pPr lvl="7" rtl="0" algn="ctr">
              <a:spcBef>
                <a:spcPts val="0"/>
              </a:spcBef>
              <a:defRPr/>
            </a:lvl8pPr>
            <a:lvl9pPr lvl="8" rtl="0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/>
        </p:nvSpPr>
        <p:spPr>
          <a:xfrm flipH="1">
            <a:off x="7595937" y="460225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64" name="Shape 64"/>
          <p:cNvSpPr/>
          <p:nvPr/>
        </p:nvSpPr>
        <p:spPr>
          <a:xfrm flipH="1" rot="10800000">
            <a:off x="466425" y="3558325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65" name="Shape 65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 algn="ctr">
              <a:spcBef>
                <a:spcPts val="0"/>
              </a:spcBef>
              <a:defRPr/>
            </a:lvl1pPr>
            <a:lvl2pPr lvl="1" rtl="0" algn="ctr">
              <a:spcBef>
                <a:spcPts val="0"/>
              </a:spcBef>
              <a:defRPr/>
            </a:lvl2pPr>
            <a:lvl3pPr lvl="2" rtl="0" algn="ctr">
              <a:spcBef>
                <a:spcPts val="0"/>
              </a:spcBef>
              <a:defRPr/>
            </a:lvl3pPr>
            <a:lvl4pPr lvl="3" rtl="0" algn="ctr">
              <a:spcBef>
                <a:spcPts val="0"/>
              </a:spcBef>
              <a:defRPr/>
            </a:lvl4pPr>
            <a:lvl5pPr lvl="4" rtl="0" algn="ctr">
              <a:spcBef>
                <a:spcPts val="0"/>
              </a:spcBef>
              <a:defRPr/>
            </a:lvl5pPr>
            <a:lvl6pPr lvl="5" rtl="0" algn="ctr">
              <a:spcBef>
                <a:spcPts val="0"/>
              </a:spcBef>
              <a:defRPr/>
            </a:lvl6pPr>
            <a:lvl7pPr lvl="6" rtl="0" algn="ctr">
              <a:spcBef>
                <a:spcPts val="0"/>
              </a:spcBef>
              <a:defRPr/>
            </a:lvl7pPr>
            <a:lvl8pPr lvl="7" rtl="0" algn="ctr">
              <a:spcBef>
                <a:spcPts val="0"/>
              </a:spcBef>
              <a:defRPr/>
            </a:lvl8pPr>
            <a:lvl9pPr lvl="8" rtl="0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66" name="Shape 6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9" name="Shape 69"/>
          <p:cNvSpPr txBox="1"/>
          <p:nvPr>
            <p:ph type="title"/>
          </p:nvPr>
        </p:nvSpPr>
        <p:spPr>
          <a:xfrm>
            <a:off x="806825" y="315925"/>
            <a:ext cx="7064400" cy="831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26725" y="1225225"/>
            <a:ext cx="7845600" cy="3354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1" name="Shape 7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x="806825" y="315925"/>
            <a:ext cx="7064400" cy="831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75" name="Shape 75"/>
          <p:cNvSpPr txBox="1"/>
          <p:nvPr>
            <p:ph idx="2" type="body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76" name="Shape 7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806825" y="315925"/>
            <a:ext cx="7064400" cy="831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697575" y="567275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buSzPct val="100000"/>
              <a:defRPr sz="3000"/>
            </a:lvl1pPr>
            <a:lvl2pPr lvl="1" rtl="0">
              <a:spcBef>
                <a:spcPts val="0"/>
              </a:spcBef>
              <a:buSzPct val="100000"/>
              <a:defRPr sz="3000"/>
            </a:lvl2pPr>
            <a:lvl3pPr lvl="2" rtl="0">
              <a:spcBef>
                <a:spcPts val="0"/>
              </a:spcBef>
              <a:buSzPct val="100000"/>
              <a:defRPr sz="3000"/>
            </a:lvl3pPr>
            <a:lvl4pPr lvl="3" rtl="0">
              <a:spcBef>
                <a:spcPts val="0"/>
              </a:spcBef>
              <a:buSzPct val="100000"/>
              <a:defRPr sz="3000"/>
            </a:lvl4pPr>
            <a:lvl5pPr lvl="4" rtl="0">
              <a:spcBef>
                <a:spcPts val="0"/>
              </a:spcBef>
              <a:buSzPct val="100000"/>
              <a:defRPr sz="3000"/>
            </a:lvl5pPr>
            <a:lvl6pPr lvl="5" rtl="0">
              <a:spcBef>
                <a:spcPts val="0"/>
              </a:spcBef>
              <a:buSzPct val="100000"/>
              <a:defRPr sz="3000"/>
            </a:lvl6pPr>
            <a:lvl7pPr lvl="6" rtl="0">
              <a:spcBef>
                <a:spcPts val="0"/>
              </a:spcBef>
              <a:buSzPct val="100000"/>
              <a:defRPr sz="3000"/>
            </a:lvl7pPr>
            <a:lvl8pPr lvl="7" rtl="0">
              <a:spcBef>
                <a:spcPts val="0"/>
              </a:spcBef>
              <a:buSzPct val="100000"/>
              <a:defRPr sz="3000"/>
            </a:lvl8pPr>
            <a:lvl9pPr lvl="8" rtl="0">
              <a:spcBef>
                <a:spcPts val="0"/>
              </a:spcBef>
              <a:buSzPct val="100000"/>
              <a:defRPr sz="3000"/>
            </a:lvl9pPr>
          </a:lstStyle>
          <a:p/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97575" y="1399399"/>
            <a:ext cx="2808000" cy="2784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SzPct val="100000"/>
              <a:defRPr sz="12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83" name="Shape 8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 txBox="1"/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SzPct val="100000"/>
              <a:defRPr sz="4800"/>
            </a:lvl1pPr>
            <a:lvl2pPr lvl="1" rtl="0">
              <a:spcBef>
                <a:spcPts val="0"/>
              </a:spcBef>
              <a:buSzPct val="100000"/>
              <a:defRPr sz="4800"/>
            </a:lvl2pPr>
            <a:lvl3pPr lvl="2" rtl="0">
              <a:spcBef>
                <a:spcPts val="0"/>
              </a:spcBef>
              <a:buSzPct val="100000"/>
              <a:defRPr sz="4800"/>
            </a:lvl3pPr>
            <a:lvl4pPr lvl="3" rtl="0">
              <a:spcBef>
                <a:spcPts val="0"/>
              </a:spcBef>
              <a:buSzPct val="100000"/>
              <a:defRPr sz="4800"/>
            </a:lvl4pPr>
            <a:lvl5pPr lvl="4" rtl="0">
              <a:spcBef>
                <a:spcPts val="0"/>
              </a:spcBef>
              <a:buSzPct val="100000"/>
              <a:defRPr sz="4800"/>
            </a:lvl5pPr>
            <a:lvl6pPr lvl="5" rtl="0">
              <a:spcBef>
                <a:spcPts val="0"/>
              </a:spcBef>
              <a:buSzPct val="100000"/>
              <a:defRPr sz="4800"/>
            </a:lvl6pPr>
            <a:lvl7pPr lvl="6" rtl="0">
              <a:spcBef>
                <a:spcPts val="0"/>
              </a:spcBef>
              <a:buSzPct val="100000"/>
              <a:defRPr sz="4800"/>
            </a:lvl7pPr>
            <a:lvl8pPr lvl="7" rtl="0">
              <a:spcBef>
                <a:spcPts val="0"/>
              </a:spcBef>
              <a:buSzPct val="100000"/>
              <a:defRPr sz="4800"/>
            </a:lvl8pPr>
            <a:lvl9pPr lvl="8" rtl="0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90" name="Shape 9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1" name="Shape 91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1" type="subTitle"/>
          </p:nvPr>
        </p:nvSpPr>
        <p:spPr>
          <a:xfrm>
            <a:off x="265500" y="2769000"/>
            <a:ext cx="4045200" cy="1574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4" name="Shape 9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idx="1" type="body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/>
        </p:txBody>
      </p:sp>
      <p:sp>
        <p:nvSpPr>
          <p:cNvPr id="97" name="Shape 9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0" name="Shape 100"/>
          <p:cNvSpPr txBox="1"/>
          <p:nvPr>
            <p:ph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spcBef>
                <a:spcPts val="0"/>
              </a:spcBef>
              <a:defRPr/>
            </a:lvl1pPr>
            <a:lvl2pPr lvl="1" rtl="0" algn="ctr">
              <a:spcBef>
                <a:spcPts val="0"/>
              </a:spcBef>
              <a:defRPr/>
            </a:lvl2pPr>
            <a:lvl3pPr lvl="2" rtl="0" algn="ctr">
              <a:spcBef>
                <a:spcPts val="0"/>
              </a:spcBef>
              <a:defRPr/>
            </a:lvl3pPr>
            <a:lvl4pPr lvl="3" rtl="0" algn="ctr">
              <a:spcBef>
                <a:spcPts val="0"/>
              </a:spcBef>
              <a:defRPr/>
            </a:lvl4pPr>
            <a:lvl5pPr lvl="4" rtl="0" algn="ctr">
              <a:spcBef>
                <a:spcPts val="0"/>
              </a:spcBef>
              <a:defRPr/>
            </a:lvl5pPr>
            <a:lvl6pPr lvl="5" rtl="0" algn="ctr">
              <a:spcBef>
                <a:spcPts val="0"/>
              </a:spcBef>
              <a:defRPr/>
            </a:lvl6pPr>
            <a:lvl7pPr lvl="6" rtl="0" algn="ctr">
              <a:spcBef>
                <a:spcPts val="0"/>
              </a:spcBef>
              <a:defRPr/>
            </a:lvl7pPr>
            <a:lvl8pPr lvl="7" rtl="0" algn="ctr">
              <a:spcBef>
                <a:spcPts val="0"/>
              </a:spcBef>
              <a:defRPr/>
            </a:lvl8pPr>
            <a:lvl9pPr lvl="8" rtl="0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102" name="Shape 10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1.xml"/><Relationship Id="rId1" Type="http://schemas.openxmlformats.org/officeDocument/2006/relationships/image" Target="../media/image2.pn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defRPr sz="1800">
                <a:solidFill>
                  <a:schemeClr val="lt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806825" y="315925"/>
            <a:ext cx="70644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rtl="0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rtl="0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rtl="0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rtl="0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rtl="0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rtl="0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rtl="0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rtl="0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26725" y="1225225"/>
            <a:ext cx="7845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Open Sans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‹#›</a:t>
            </a:fld>
          </a:p>
        </p:txBody>
      </p:sp>
      <p:pic>
        <p:nvPicPr>
          <p:cNvPr descr="cyber branch.png" id="54" name="Shape 54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7871225" y="105248"/>
            <a:ext cx="1149924" cy="6521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SARMY.png" id="55" name="Shape 5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40125" y="105250"/>
            <a:ext cx="486601" cy="65215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Binary Exploitation</a:t>
            </a:r>
          </a:p>
        </p:txBody>
      </p:sp>
      <p:sp>
        <p:nvSpPr>
          <p:cNvPr id="110" name="Shape 110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/>
          <p:nvPr>
            <p:ph type="title"/>
          </p:nvPr>
        </p:nvSpPr>
        <p:spPr>
          <a:xfrm>
            <a:off x="745650" y="343400"/>
            <a:ext cx="7074000" cy="803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/>
              <a:t>Vuln.c (normal execution)</a:t>
            </a:r>
          </a:p>
        </p:txBody>
      </p:sp>
      <p:sp>
        <p:nvSpPr>
          <p:cNvPr id="212" name="Shape 212"/>
          <p:cNvSpPr/>
          <p:nvPr/>
        </p:nvSpPr>
        <p:spPr>
          <a:xfrm>
            <a:off x="5210550" y="1294225"/>
            <a:ext cx="1663200" cy="2548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3" name="Shape 213"/>
          <p:cNvSpPr/>
          <p:nvPr/>
        </p:nvSpPr>
        <p:spPr>
          <a:xfrm>
            <a:off x="5213850" y="1388125"/>
            <a:ext cx="1656600" cy="1944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RET</a:t>
            </a:r>
          </a:p>
        </p:txBody>
      </p:sp>
      <p:sp>
        <p:nvSpPr>
          <p:cNvPr id="214" name="Shape 214"/>
          <p:cNvSpPr txBox="1"/>
          <p:nvPr/>
        </p:nvSpPr>
        <p:spPr>
          <a:xfrm>
            <a:off x="4674075" y="1388125"/>
            <a:ext cx="261600" cy="21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STACK</a:t>
            </a:r>
          </a:p>
        </p:txBody>
      </p:sp>
      <p:sp>
        <p:nvSpPr>
          <p:cNvPr id="215" name="Shape 215"/>
          <p:cNvSpPr txBox="1"/>
          <p:nvPr/>
        </p:nvSpPr>
        <p:spPr>
          <a:xfrm>
            <a:off x="7479075" y="1388125"/>
            <a:ext cx="1280700" cy="5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Points to caller function</a:t>
            </a:r>
          </a:p>
        </p:txBody>
      </p:sp>
      <p:sp>
        <p:nvSpPr>
          <p:cNvPr id="216" name="Shape 216"/>
          <p:cNvSpPr/>
          <p:nvPr/>
        </p:nvSpPr>
        <p:spPr>
          <a:xfrm rot="2320">
            <a:off x="6934000" y="1388285"/>
            <a:ext cx="444600" cy="255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7" name="Shape 217"/>
          <p:cNvSpPr txBox="1"/>
          <p:nvPr/>
        </p:nvSpPr>
        <p:spPr>
          <a:xfrm>
            <a:off x="7041300" y="2070700"/>
            <a:ext cx="1998300" cy="4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E.g. __libc_start_main</a:t>
            </a:r>
          </a:p>
        </p:txBody>
      </p:sp>
      <p:sp>
        <p:nvSpPr>
          <p:cNvPr id="218" name="Shape 218"/>
          <p:cNvSpPr txBox="1"/>
          <p:nvPr/>
        </p:nvSpPr>
        <p:spPr>
          <a:xfrm>
            <a:off x="549900" y="1455200"/>
            <a:ext cx="3239100" cy="184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int main(int argc, char **argv){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char buf[1024];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strcpy(buf, argv[1]);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printf(“You entered: %s\n”, buf);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return 0;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}</a:t>
            </a:r>
          </a:p>
        </p:txBody>
      </p:sp>
      <p:sp>
        <p:nvSpPr>
          <p:cNvPr id="219" name="Shape 219"/>
          <p:cNvSpPr/>
          <p:nvPr/>
        </p:nvSpPr>
        <p:spPr>
          <a:xfrm>
            <a:off x="663875" y="2380675"/>
            <a:ext cx="389100" cy="194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0" name="Shape 220"/>
          <p:cNvSpPr txBox="1"/>
          <p:nvPr/>
        </p:nvSpPr>
        <p:spPr>
          <a:xfrm>
            <a:off x="5753750" y="477050"/>
            <a:ext cx="1663200" cy="53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Pop everything off the stack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/>
          <p:nvPr/>
        </p:nvSpPr>
        <p:spPr>
          <a:xfrm>
            <a:off x="6858200" y="2089762"/>
            <a:ext cx="2333610" cy="1837673"/>
          </a:xfrm>
          <a:prstGeom prst="irregularSeal2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6" name="Shape 226"/>
          <p:cNvSpPr txBox="1"/>
          <p:nvPr>
            <p:ph type="title"/>
          </p:nvPr>
        </p:nvSpPr>
        <p:spPr>
          <a:xfrm>
            <a:off x="745650" y="343400"/>
            <a:ext cx="7074000" cy="803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/>
              <a:t>Old-School BOF </a:t>
            </a:r>
          </a:p>
        </p:txBody>
      </p:sp>
      <p:sp>
        <p:nvSpPr>
          <p:cNvPr id="227" name="Shape 227"/>
          <p:cNvSpPr/>
          <p:nvPr/>
        </p:nvSpPr>
        <p:spPr>
          <a:xfrm>
            <a:off x="777900" y="1307625"/>
            <a:ext cx="1663200" cy="2548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8" name="Shape 228"/>
          <p:cNvSpPr/>
          <p:nvPr/>
        </p:nvSpPr>
        <p:spPr>
          <a:xfrm>
            <a:off x="777900" y="1502125"/>
            <a:ext cx="1669800" cy="8382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BUFFER</a:t>
            </a:r>
          </a:p>
        </p:txBody>
      </p:sp>
      <p:sp>
        <p:nvSpPr>
          <p:cNvPr id="229" name="Shape 229"/>
          <p:cNvSpPr/>
          <p:nvPr/>
        </p:nvSpPr>
        <p:spPr>
          <a:xfrm>
            <a:off x="784600" y="3352975"/>
            <a:ext cx="1656600" cy="1944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RET</a:t>
            </a:r>
          </a:p>
        </p:txBody>
      </p:sp>
      <p:sp>
        <p:nvSpPr>
          <p:cNvPr id="230" name="Shape 230"/>
          <p:cNvSpPr txBox="1"/>
          <p:nvPr/>
        </p:nvSpPr>
        <p:spPr>
          <a:xfrm>
            <a:off x="241425" y="1401525"/>
            <a:ext cx="261600" cy="21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STACK</a:t>
            </a:r>
          </a:p>
        </p:txBody>
      </p:sp>
      <p:sp>
        <p:nvSpPr>
          <p:cNvPr id="231" name="Shape 231"/>
          <p:cNvSpPr/>
          <p:nvPr/>
        </p:nvSpPr>
        <p:spPr>
          <a:xfrm>
            <a:off x="5029500" y="1307625"/>
            <a:ext cx="1663200" cy="2548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2" name="Shape 232"/>
          <p:cNvSpPr/>
          <p:nvPr/>
        </p:nvSpPr>
        <p:spPr>
          <a:xfrm>
            <a:off x="5029500" y="1502125"/>
            <a:ext cx="1669800" cy="8382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NOP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en"/>
              <a:t>NOP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en"/>
              <a:t>NOP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en"/>
              <a:t>NOP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en"/>
              <a:t>NOP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en"/>
              <a:t>SHELLCODE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en"/>
              <a:t>SHELLCODE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en"/>
              <a:t>SHELLCODE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33" name="Shape 233"/>
          <p:cNvSpPr/>
          <p:nvPr/>
        </p:nvSpPr>
        <p:spPr>
          <a:xfrm>
            <a:off x="5036200" y="3352975"/>
            <a:ext cx="1656600" cy="1944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ADDR of BUFFER</a:t>
            </a:r>
          </a:p>
        </p:txBody>
      </p:sp>
      <p:sp>
        <p:nvSpPr>
          <p:cNvPr id="234" name="Shape 234"/>
          <p:cNvSpPr/>
          <p:nvPr/>
        </p:nvSpPr>
        <p:spPr>
          <a:xfrm>
            <a:off x="2682400" y="2273325"/>
            <a:ext cx="1335900" cy="395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5" name="Shape 235"/>
          <p:cNvSpPr txBox="1"/>
          <p:nvPr/>
        </p:nvSpPr>
        <p:spPr>
          <a:xfrm>
            <a:off x="2917100" y="3399825"/>
            <a:ext cx="1280700" cy="5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Points to caller function</a:t>
            </a:r>
          </a:p>
        </p:txBody>
      </p:sp>
      <p:sp>
        <p:nvSpPr>
          <p:cNvPr id="236" name="Shape 236"/>
          <p:cNvSpPr/>
          <p:nvPr/>
        </p:nvSpPr>
        <p:spPr>
          <a:xfrm rot="3218901">
            <a:off x="1993689" y="3690018"/>
            <a:ext cx="935318" cy="194408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7" name="Shape 237"/>
          <p:cNvSpPr txBox="1"/>
          <p:nvPr/>
        </p:nvSpPr>
        <p:spPr>
          <a:xfrm>
            <a:off x="2762875" y="4023575"/>
            <a:ext cx="1998300" cy="4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E.g. __libc_start_main</a:t>
            </a:r>
          </a:p>
        </p:txBody>
      </p:sp>
      <p:sp>
        <p:nvSpPr>
          <p:cNvPr id="238" name="Shape 238"/>
          <p:cNvSpPr/>
          <p:nvPr/>
        </p:nvSpPr>
        <p:spPr>
          <a:xfrm rot="3218970">
            <a:off x="6652552" y="3698943"/>
            <a:ext cx="516261" cy="194408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9" name="Shape 239"/>
          <p:cNvSpPr txBox="1"/>
          <p:nvPr/>
        </p:nvSpPr>
        <p:spPr>
          <a:xfrm>
            <a:off x="6035425" y="4006775"/>
            <a:ext cx="1998300" cy="4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E.g. __libc_start_main</a:t>
            </a:r>
          </a:p>
        </p:txBody>
      </p:sp>
      <p:sp>
        <p:nvSpPr>
          <p:cNvPr id="240" name="Shape 240"/>
          <p:cNvSpPr/>
          <p:nvPr/>
        </p:nvSpPr>
        <p:spPr>
          <a:xfrm>
            <a:off x="6632275" y="3572075"/>
            <a:ext cx="509700" cy="395700"/>
          </a:xfrm>
          <a:prstGeom prst="mathMultiply">
            <a:avLst>
              <a:gd fmla="val 23520" name="adj1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1" name="Shape 241"/>
          <p:cNvSpPr txBox="1"/>
          <p:nvPr/>
        </p:nvSpPr>
        <p:spPr>
          <a:xfrm>
            <a:off x="2541575" y="1669575"/>
            <a:ext cx="1998300" cy="4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Accept user input into buffer</a:t>
            </a:r>
          </a:p>
        </p:txBody>
      </p:sp>
      <p:sp>
        <p:nvSpPr>
          <p:cNvPr id="242" name="Shape 242"/>
          <p:cNvSpPr/>
          <p:nvPr/>
        </p:nvSpPr>
        <p:spPr>
          <a:xfrm rot="10800000">
            <a:off x="4260854" y="1460085"/>
            <a:ext cx="643800" cy="20517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3" name="Shape 243"/>
          <p:cNvSpPr/>
          <p:nvPr/>
        </p:nvSpPr>
        <p:spPr>
          <a:xfrm>
            <a:off x="6717800" y="1561025"/>
            <a:ext cx="140400" cy="15363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4" name="Shape 244"/>
          <p:cNvSpPr txBox="1"/>
          <p:nvPr/>
        </p:nvSpPr>
        <p:spPr>
          <a:xfrm>
            <a:off x="6824150" y="1561025"/>
            <a:ext cx="1280700" cy="4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Ride the NOP sled to hax0r valhalla</a:t>
            </a:r>
          </a:p>
        </p:txBody>
      </p:sp>
      <p:sp>
        <p:nvSpPr>
          <p:cNvPr id="245" name="Shape 245"/>
          <p:cNvSpPr txBox="1"/>
          <p:nvPr/>
        </p:nvSpPr>
        <p:spPr>
          <a:xfrm>
            <a:off x="7192437" y="2730462"/>
            <a:ext cx="1830600" cy="73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system(“/bin/sh”);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# whoami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root</a:t>
            </a:r>
          </a:p>
        </p:txBody>
      </p:sp>
      <p:sp>
        <p:nvSpPr>
          <p:cNvPr id="246" name="Shape 246"/>
          <p:cNvSpPr txBox="1"/>
          <p:nvPr/>
        </p:nvSpPr>
        <p:spPr>
          <a:xfrm>
            <a:off x="3849250" y="721625"/>
            <a:ext cx="4446300" cy="4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PAYLOAD = &lt;nops&gt; + &lt;shellcode&gt; + &lt;addr of buf&gt;</a:t>
            </a:r>
          </a:p>
        </p:txBody>
      </p:sp>
      <p:sp>
        <p:nvSpPr>
          <p:cNvPr id="247" name="Shape 247"/>
          <p:cNvSpPr txBox="1"/>
          <p:nvPr/>
        </p:nvSpPr>
        <p:spPr>
          <a:xfrm>
            <a:off x="0" y="4633850"/>
            <a:ext cx="6786600" cy="4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$./a.out \x90 … \x90 + &lt;shellcode&gt; + \xe0\xd9\xff\xff\xff\7f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3" name="Shape 25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DEMO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Binary Exploitation Generalized</a:t>
            </a:r>
          </a:p>
        </p:txBody>
      </p:sp>
      <p:sp>
        <p:nvSpPr>
          <p:cNvPr id="259" name="Shape 25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Many ways to overwrite sensitive program data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Heap overflows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format string vulnerabilities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etc…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Often the objective is to control a return pointer &amp; execute arbitrary code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Other creative ways to exploit vulnerabilities: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DOS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Leak data (heartbleed)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Write data (e.g. overwrite auth token)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Exploit Stability &amp; Troubleshooting</a:t>
            </a:r>
          </a:p>
        </p:txBody>
      </p:sp>
      <p:sp>
        <p:nvSpPr>
          <p:cNvPr id="265" name="Shape 26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What can go wrong with this kind of exploit?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What are some ways to improve exploit stability?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Modern Mitigation Techniques</a:t>
            </a:r>
          </a:p>
        </p:txBody>
      </p:sp>
      <p:sp>
        <p:nvSpPr>
          <p:cNvPr id="271" name="Shape 27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Stack protectors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Non-executable stacks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Address space layout randomization (ASLR)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Security-conscious libraries (no one uses strcpy anymore)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Finding Exploits</a:t>
            </a:r>
          </a:p>
        </p:txBody>
      </p:sp>
      <p:sp>
        <p:nvSpPr>
          <p:cNvPr id="277" name="Shape 27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Exploit DB (use searchsploit tool in kali)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Metasploit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Seclists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Security Focus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Overview</a:t>
            </a:r>
          </a:p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Low-level programming basics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Buffer overflow walkthrough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Exploit troubleshooting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Mitigation techniques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How do computers run software?</a:t>
            </a:r>
          </a:p>
        </p:txBody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713925" y="980725"/>
            <a:ext cx="2736300" cy="648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 code (human-readable) </a:t>
            </a:r>
          </a:p>
        </p:txBody>
      </p:sp>
      <p:sp>
        <p:nvSpPr>
          <p:cNvPr id="123" name="Shape 123"/>
          <p:cNvSpPr/>
          <p:nvPr/>
        </p:nvSpPr>
        <p:spPr>
          <a:xfrm>
            <a:off x="663225" y="1763900"/>
            <a:ext cx="1989600" cy="1841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#include&lt;stdio.h&gt;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int main(void){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	printf(“hello!\n”);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	return 0;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}</a:t>
            </a:r>
          </a:p>
        </p:txBody>
      </p:sp>
      <p:sp>
        <p:nvSpPr>
          <p:cNvPr id="124" name="Shape 124"/>
          <p:cNvSpPr/>
          <p:nvPr/>
        </p:nvSpPr>
        <p:spPr>
          <a:xfrm>
            <a:off x="2921000" y="2349450"/>
            <a:ext cx="698400" cy="444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5" name="Shape 125"/>
          <p:cNvSpPr/>
          <p:nvPr/>
        </p:nvSpPr>
        <p:spPr>
          <a:xfrm>
            <a:off x="3781775" y="1763900"/>
            <a:ext cx="1989600" cy="1841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$ gcc hello.c</a:t>
            </a:r>
          </a:p>
        </p:txBody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3807125" y="1152300"/>
            <a:ext cx="1938900" cy="477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Compiler </a:t>
            </a:r>
          </a:p>
        </p:txBody>
      </p:sp>
      <p:sp>
        <p:nvSpPr>
          <p:cNvPr id="127" name="Shape 127"/>
          <p:cNvSpPr/>
          <p:nvPr/>
        </p:nvSpPr>
        <p:spPr>
          <a:xfrm>
            <a:off x="5933750" y="2349450"/>
            <a:ext cx="698400" cy="444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8" name="Shape 128"/>
          <p:cNvSpPr/>
          <p:nvPr/>
        </p:nvSpPr>
        <p:spPr>
          <a:xfrm>
            <a:off x="6794525" y="1763900"/>
            <a:ext cx="1989600" cy="1841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11011010001010…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$ ./a.out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hello!</a:t>
            </a:r>
          </a:p>
        </p:txBody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6561675" y="980725"/>
            <a:ext cx="2349600" cy="613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Machine code (computer-readable)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Try it!</a:t>
            </a:r>
          </a:p>
        </p:txBody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311700" y="1152475"/>
            <a:ext cx="49164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Create file: hello.c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$ nano hello.c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Ctrl+O to save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Ctrl+X to exit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Compile hello.c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$ gcc hello.c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Ensure an executable binary file was created (should be called a.out)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$ ls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Run the binary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$ ./a.out</a:t>
            </a:r>
          </a:p>
        </p:txBody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5559775" y="1152475"/>
            <a:ext cx="34290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Hello.c: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----------------------------------------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int main(void){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	puts(“hello!”);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return 0;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}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Under the hood (Basic picture)</a:t>
            </a:r>
          </a:p>
        </p:txBody>
      </p:sp>
      <p:pic>
        <p:nvPicPr>
          <p:cNvPr id="142" name="Shape 1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52625" y="1395412"/>
            <a:ext cx="5238750" cy="2352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>
            <p:ph type="title"/>
          </p:nvPr>
        </p:nvSpPr>
        <p:spPr>
          <a:xfrm>
            <a:off x="745650" y="343400"/>
            <a:ext cx="7074000" cy="803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/>
              <a:t>Vuln.c (normal execution)</a:t>
            </a:r>
          </a:p>
        </p:txBody>
      </p:sp>
      <p:sp>
        <p:nvSpPr>
          <p:cNvPr id="148" name="Shape 148"/>
          <p:cNvSpPr/>
          <p:nvPr/>
        </p:nvSpPr>
        <p:spPr>
          <a:xfrm>
            <a:off x="5210550" y="1294225"/>
            <a:ext cx="1663200" cy="2548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9" name="Shape 149"/>
          <p:cNvSpPr/>
          <p:nvPr/>
        </p:nvSpPr>
        <p:spPr>
          <a:xfrm>
            <a:off x="5213850" y="1327775"/>
            <a:ext cx="1656600" cy="1944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RET</a:t>
            </a:r>
          </a:p>
        </p:txBody>
      </p:sp>
      <p:sp>
        <p:nvSpPr>
          <p:cNvPr id="150" name="Shape 150"/>
          <p:cNvSpPr txBox="1"/>
          <p:nvPr/>
        </p:nvSpPr>
        <p:spPr>
          <a:xfrm>
            <a:off x="4674075" y="1388125"/>
            <a:ext cx="261600" cy="21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STACK</a:t>
            </a:r>
          </a:p>
        </p:txBody>
      </p:sp>
      <p:sp>
        <p:nvSpPr>
          <p:cNvPr id="151" name="Shape 151"/>
          <p:cNvSpPr txBox="1"/>
          <p:nvPr/>
        </p:nvSpPr>
        <p:spPr>
          <a:xfrm>
            <a:off x="7519300" y="1266275"/>
            <a:ext cx="1280700" cy="5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Points to caller function</a:t>
            </a:r>
          </a:p>
        </p:txBody>
      </p:sp>
      <p:sp>
        <p:nvSpPr>
          <p:cNvPr id="152" name="Shape 152"/>
          <p:cNvSpPr/>
          <p:nvPr/>
        </p:nvSpPr>
        <p:spPr>
          <a:xfrm rot="2320">
            <a:off x="6974225" y="1266435"/>
            <a:ext cx="444600" cy="255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3" name="Shape 153"/>
          <p:cNvSpPr txBox="1"/>
          <p:nvPr/>
        </p:nvSpPr>
        <p:spPr>
          <a:xfrm>
            <a:off x="7081525" y="1948850"/>
            <a:ext cx="1998300" cy="4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E.g. __libc_start_main</a:t>
            </a:r>
          </a:p>
        </p:txBody>
      </p:sp>
      <p:sp>
        <p:nvSpPr>
          <p:cNvPr id="154" name="Shape 154"/>
          <p:cNvSpPr txBox="1"/>
          <p:nvPr/>
        </p:nvSpPr>
        <p:spPr>
          <a:xfrm>
            <a:off x="549900" y="1455200"/>
            <a:ext cx="3239100" cy="184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int main(int argc, char **argv){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char buf[1024];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strcpy(buf, argv[1]);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printf(“You entered: %s\n”, buf);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return 0;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}</a:t>
            </a:r>
          </a:p>
        </p:txBody>
      </p:sp>
      <p:sp>
        <p:nvSpPr>
          <p:cNvPr id="155" name="Shape 155"/>
          <p:cNvSpPr/>
          <p:nvPr/>
        </p:nvSpPr>
        <p:spPr>
          <a:xfrm>
            <a:off x="127400" y="1555775"/>
            <a:ext cx="389100" cy="194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6" name="Shape 156"/>
          <p:cNvSpPr txBox="1"/>
          <p:nvPr/>
        </p:nvSpPr>
        <p:spPr>
          <a:xfrm>
            <a:off x="704125" y="4010175"/>
            <a:ext cx="5043000" cy="4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$./a.out </a:t>
            </a:r>
            <a:r>
              <a:rPr lang="en">
                <a:solidFill>
                  <a:schemeClr val="dk1"/>
                </a:solidFill>
              </a:rPr>
              <a:t>AAAAAAAAAAAAAAAAAAAAAAAAAAAAA</a:t>
            </a:r>
            <a:r>
              <a:rPr lang="en"/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>
            <p:ph type="title"/>
          </p:nvPr>
        </p:nvSpPr>
        <p:spPr>
          <a:xfrm>
            <a:off x="745650" y="343400"/>
            <a:ext cx="7074000" cy="803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/>
              <a:t>Vuln.c (normal execution)</a:t>
            </a:r>
          </a:p>
        </p:txBody>
      </p:sp>
      <p:sp>
        <p:nvSpPr>
          <p:cNvPr id="162" name="Shape 162"/>
          <p:cNvSpPr/>
          <p:nvPr/>
        </p:nvSpPr>
        <p:spPr>
          <a:xfrm>
            <a:off x="5210550" y="1294225"/>
            <a:ext cx="1663200" cy="2548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3" name="Shape 163"/>
          <p:cNvSpPr/>
          <p:nvPr/>
        </p:nvSpPr>
        <p:spPr>
          <a:xfrm>
            <a:off x="5213850" y="2427550"/>
            <a:ext cx="1656600" cy="1944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RET</a:t>
            </a:r>
          </a:p>
        </p:txBody>
      </p:sp>
      <p:sp>
        <p:nvSpPr>
          <p:cNvPr id="164" name="Shape 164"/>
          <p:cNvSpPr txBox="1"/>
          <p:nvPr/>
        </p:nvSpPr>
        <p:spPr>
          <a:xfrm>
            <a:off x="4674075" y="1388125"/>
            <a:ext cx="261600" cy="21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STACK</a:t>
            </a:r>
          </a:p>
        </p:txBody>
      </p:sp>
      <p:sp>
        <p:nvSpPr>
          <p:cNvPr id="165" name="Shape 165"/>
          <p:cNvSpPr txBox="1"/>
          <p:nvPr/>
        </p:nvSpPr>
        <p:spPr>
          <a:xfrm>
            <a:off x="7505900" y="2427550"/>
            <a:ext cx="1280700" cy="5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Points to caller function</a:t>
            </a:r>
          </a:p>
        </p:txBody>
      </p:sp>
      <p:sp>
        <p:nvSpPr>
          <p:cNvPr id="166" name="Shape 166"/>
          <p:cNvSpPr/>
          <p:nvPr/>
        </p:nvSpPr>
        <p:spPr>
          <a:xfrm rot="2320">
            <a:off x="6960825" y="2427710"/>
            <a:ext cx="444600" cy="255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7" name="Shape 167"/>
          <p:cNvSpPr txBox="1"/>
          <p:nvPr/>
        </p:nvSpPr>
        <p:spPr>
          <a:xfrm>
            <a:off x="7068125" y="3110125"/>
            <a:ext cx="1998300" cy="4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E.g. __libc_start_main</a:t>
            </a:r>
          </a:p>
        </p:txBody>
      </p:sp>
      <p:sp>
        <p:nvSpPr>
          <p:cNvPr id="168" name="Shape 168"/>
          <p:cNvSpPr txBox="1"/>
          <p:nvPr/>
        </p:nvSpPr>
        <p:spPr>
          <a:xfrm>
            <a:off x="549900" y="1455200"/>
            <a:ext cx="3239100" cy="184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int main(int argc, char **argv){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char buf[1024];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strcpy(buf, argv[1]);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printf(“You entered: %s\n”, buf);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return 0;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}</a:t>
            </a:r>
          </a:p>
        </p:txBody>
      </p:sp>
      <p:sp>
        <p:nvSpPr>
          <p:cNvPr id="169" name="Shape 169"/>
          <p:cNvSpPr/>
          <p:nvPr/>
        </p:nvSpPr>
        <p:spPr>
          <a:xfrm>
            <a:off x="637050" y="1783775"/>
            <a:ext cx="389100" cy="194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0" name="Shape 170"/>
          <p:cNvSpPr/>
          <p:nvPr/>
        </p:nvSpPr>
        <p:spPr>
          <a:xfrm>
            <a:off x="5203950" y="1368225"/>
            <a:ext cx="1669800" cy="8382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BUFFER</a:t>
            </a:r>
          </a:p>
        </p:txBody>
      </p:sp>
      <p:sp>
        <p:nvSpPr>
          <p:cNvPr id="171" name="Shape 171"/>
          <p:cNvSpPr txBox="1"/>
          <p:nvPr/>
        </p:nvSpPr>
        <p:spPr>
          <a:xfrm>
            <a:off x="704125" y="4010175"/>
            <a:ext cx="5043000" cy="4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$./a.out </a:t>
            </a:r>
            <a:r>
              <a:rPr lang="en">
                <a:solidFill>
                  <a:schemeClr val="dk1"/>
                </a:solidFill>
              </a:rPr>
              <a:t>AAAAAAAAAAAAAAAAAAAAAAAAAAAAA</a:t>
            </a:r>
            <a:r>
              <a:rPr lang="en"/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/>
          <p:nvPr>
            <p:ph type="title"/>
          </p:nvPr>
        </p:nvSpPr>
        <p:spPr>
          <a:xfrm>
            <a:off x="745650" y="343400"/>
            <a:ext cx="7074000" cy="803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/>
              <a:t>Vuln.c (normal execution)</a:t>
            </a:r>
          </a:p>
        </p:txBody>
      </p:sp>
      <p:sp>
        <p:nvSpPr>
          <p:cNvPr id="177" name="Shape 177"/>
          <p:cNvSpPr/>
          <p:nvPr/>
        </p:nvSpPr>
        <p:spPr>
          <a:xfrm>
            <a:off x="5210550" y="1294225"/>
            <a:ext cx="1663200" cy="2548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8" name="Shape 178"/>
          <p:cNvSpPr/>
          <p:nvPr/>
        </p:nvSpPr>
        <p:spPr>
          <a:xfrm>
            <a:off x="5213850" y="2427550"/>
            <a:ext cx="1656600" cy="1944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RET</a:t>
            </a:r>
          </a:p>
        </p:txBody>
      </p:sp>
      <p:sp>
        <p:nvSpPr>
          <p:cNvPr id="179" name="Shape 179"/>
          <p:cNvSpPr txBox="1"/>
          <p:nvPr/>
        </p:nvSpPr>
        <p:spPr>
          <a:xfrm>
            <a:off x="4674075" y="1388125"/>
            <a:ext cx="261600" cy="21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STACK</a:t>
            </a:r>
          </a:p>
        </p:txBody>
      </p:sp>
      <p:sp>
        <p:nvSpPr>
          <p:cNvPr id="180" name="Shape 180"/>
          <p:cNvSpPr txBox="1"/>
          <p:nvPr/>
        </p:nvSpPr>
        <p:spPr>
          <a:xfrm>
            <a:off x="7505900" y="2427550"/>
            <a:ext cx="1280700" cy="5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Points to caller function</a:t>
            </a:r>
          </a:p>
        </p:txBody>
      </p:sp>
      <p:sp>
        <p:nvSpPr>
          <p:cNvPr id="181" name="Shape 181"/>
          <p:cNvSpPr/>
          <p:nvPr/>
        </p:nvSpPr>
        <p:spPr>
          <a:xfrm rot="2320">
            <a:off x="6960825" y="2427710"/>
            <a:ext cx="444600" cy="255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2" name="Shape 182"/>
          <p:cNvSpPr txBox="1"/>
          <p:nvPr/>
        </p:nvSpPr>
        <p:spPr>
          <a:xfrm>
            <a:off x="7068125" y="3110125"/>
            <a:ext cx="1998300" cy="4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E.g. __libc_start_main</a:t>
            </a:r>
          </a:p>
        </p:txBody>
      </p:sp>
      <p:sp>
        <p:nvSpPr>
          <p:cNvPr id="183" name="Shape 183"/>
          <p:cNvSpPr txBox="1"/>
          <p:nvPr/>
        </p:nvSpPr>
        <p:spPr>
          <a:xfrm>
            <a:off x="549900" y="1455200"/>
            <a:ext cx="3239100" cy="184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int main(int argc, char **argv){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char buf[1024];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strcpy(buf, argv[1]);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printf(“You entered: %s\n”, buf);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return 0;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}</a:t>
            </a:r>
          </a:p>
        </p:txBody>
      </p:sp>
      <p:sp>
        <p:nvSpPr>
          <p:cNvPr id="184" name="Shape 184"/>
          <p:cNvSpPr/>
          <p:nvPr/>
        </p:nvSpPr>
        <p:spPr>
          <a:xfrm>
            <a:off x="663875" y="1985200"/>
            <a:ext cx="389100" cy="194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5" name="Shape 185"/>
          <p:cNvSpPr/>
          <p:nvPr/>
        </p:nvSpPr>
        <p:spPr>
          <a:xfrm>
            <a:off x="5203950" y="1368225"/>
            <a:ext cx="1669800" cy="8382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AAAAAAAAAAAAAAAAAAAAAAAAAAAAA</a:t>
            </a:r>
          </a:p>
        </p:txBody>
      </p:sp>
      <p:sp>
        <p:nvSpPr>
          <p:cNvPr id="186" name="Shape 186"/>
          <p:cNvSpPr/>
          <p:nvPr/>
        </p:nvSpPr>
        <p:spPr>
          <a:xfrm rot="5400000">
            <a:off x="7074825" y="1461900"/>
            <a:ext cx="321900" cy="6438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7" name="Shape 187"/>
          <p:cNvSpPr txBox="1"/>
          <p:nvPr/>
        </p:nvSpPr>
        <p:spPr>
          <a:xfrm>
            <a:off x="7624725" y="1388125"/>
            <a:ext cx="10998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Copy user input to buf</a:t>
            </a:r>
          </a:p>
        </p:txBody>
      </p:sp>
      <p:sp>
        <p:nvSpPr>
          <p:cNvPr id="188" name="Shape 188"/>
          <p:cNvSpPr txBox="1"/>
          <p:nvPr/>
        </p:nvSpPr>
        <p:spPr>
          <a:xfrm>
            <a:off x="704125" y="4010175"/>
            <a:ext cx="5043000" cy="4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$./a.out </a:t>
            </a:r>
            <a:r>
              <a:rPr lang="en">
                <a:solidFill>
                  <a:schemeClr val="dk1"/>
                </a:solidFill>
              </a:rPr>
              <a:t>AAAAAAAAAAAAAAAAAAAAAAAAAAAAA</a:t>
            </a:r>
            <a:r>
              <a:rPr lang="en"/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/>
          <p:nvPr>
            <p:ph type="title"/>
          </p:nvPr>
        </p:nvSpPr>
        <p:spPr>
          <a:xfrm>
            <a:off x="745650" y="343400"/>
            <a:ext cx="7074000" cy="803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/>
              <a:t>Vuln.c (normal execution)</a:t>
            </a:r>
          </a:p>
        </p:txBody>
      </p:sp>
      <p:sp>
        <p:nvSpPr>
          <p:cNvPr id="194" name="Shape 194"/>
          <p:cNvSpPr/>
          <p:nvPr/>
        </p:nvSpPr>
        <p:spPr>
          <a:xfrm>
            <a:off x="5210550" y="1294225"/>
            <a:ext cx="1663200" cy="2548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5" name="Shape 195"/>
          <p:cNvSpPr/>
          <p:nvPr/>
        </p:nvSpPr>
        <p:spPr>
          <a:xfrm>
            <a:off x="5213850" y="2427550"/>
            <a:ext cx="1656600" cy="1944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RET</a:t>
            </a:r>
          </a:p>
        </p:txBody>
      </p:sp>
      <p:sp>
        <p:nvSpPr>
          <p:cNvPr id="196" name="Shape 196"/>
          <p:cNvSpPr txBox="1"/>
          <p:nvPr/>
        </p:nvSpPr>
        <p:spPr>
          <a:xfrm>
            <a:off x="4674075" y="1388125"/>
            <a:ext cx="261600" cy="21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STACK</a:t>
            </a:r>
          </a:p>
        </p:txBody>
      </p:sp>
      <p:sp>
        <p:nvSpPr>
          <p:cNvPr id="197" name="Shape 197"/>
          <p:cNvSpPr txBox="1"/>
          <p:nvPr/>
        </p:nvSpPr>
        <p:spPr>
          <a:xfrm>
            <a:off x="7505900" y="2427550"/>
            <a:ext cx="1280700" cy="5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Points to caller function</a:t>
            </a:r>
          </a:p>
        </p:txBody>
      </p:sp>
      <p:sp>
        <p:nvSpPr>
          <p:cNvPr id="198" name="Shape 198"/>
          <p:cNvSpPr/>
          <p:nvPr/>
        </p:nvSpPr>
        <p:spPr>
          <a:xfrm rot="2320">
            <a:off x="6960825" y="2427710"/>
            <a:ext cx="444600" cy="255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9" name="Shape 199"/>
          <p:cNvSpPr txBox="1"/>
          <p:nvPr/>
        </p:nvSpPr>
        <p:spPr>
          <a:xfrm>
            <a:off x="7068125" y="3110125"/>
            <a:ext cx="1998300" cy="4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E.g. __libc_start_main</a:t>
            </a:r>
          </a:p>
        </p:txBody>
      </p:sp>
      <p:sp>
        <p:nvSpPr>
          <p:cNvPr id="200" name="Shape 200"/>
          <p:cNvSpPr txBox="1"/>
          <p:nvPr/>
        </p:nvSpPr>
        <p:spPr>
          <a:xfrm>
            <a:off x="549900" y="1455200"/>
            <a:ext cx="3239100" cy="184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int main(int argc, char **argv){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char buf[1024];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strcpy(buf, argv[1]);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printf(“You entered: %s\n”, buf);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return 0;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}</a:t>
            </a:r>
          </a:p>
        </p:txBody>
      </p:sp>
      <p:sp>
        <p:nvSpPr>
          <p:cNvPr id="201" name="Shape 201"/>
          <p:cNvSpPr/>
          <p:nvPr/>
        </p:nvSpPr>
        <p:spPr>
          <a:xfrm>
            <a:off x="657150" y="2206425"/>
            <a:ext cx="389100" cy="194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2" name="Shape 202"/>
          <p:cNvSpPr/>
          <p:nvPr/>
        </p:nvSpPr>
        <p:spPr>
          <a:xfrm>
            <a:off x="5203950" y="1368225"/>
            <a:ext cx="1669800" cy="8382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AAAAAAAAAAAAAAAAAAAAAAAAAAAAA</a:t>
            </a:r>
          </a:p>
        </p:txBody>
      </p:sp>
      <p:sp>
        <p:nvSpPr>
          <p:cNvPr id="203" name="Shape 203"/>
          <p:cNvSpPr txBox="1"/>
          <p:nvPr/>
        </p:nvSpPr>
        <p:spPr>
          <a:xfrm>
            <a:off x="7369775" y="1790500"/>
            <a:ext cx="1395000" cy="3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printf(     )</a:t>
            </a:r>
          </a:p>
        </p:txBody>
      </p:sp>
      <p:sp>
        <p:nvSpPr>
          <p:cNvPr id="204" name="Shape 204"/>
          <p:cNvSpPr/>
          <p:nvPr/>
        </p:nvSpPr>
        <p:spPr>
          <a:xfrm flipH="1" rot="-10799132">
            <a:off x="6994323" y="1455349"/>
            <a:ext cx="1188300" cy="567300"/>
          </a:xfrm>
          <a:prstGeom prst="bentUpArrow">
            <a:avLst>
              <a:gd fmla="val 25000" name="adj1"/>
              <a:gd fmla="val 25000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5" name="Shape 205"/>
          <p:cNvSpPr txBox="1"/>
          <p:nvPr/>
        </p:nvSpPr>
        <p:spPr>
          <a:xfrm>
            <a:off x="745650" y="4371800"/>
            <a:ext cx="6189600" cy="4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You entered: </a:t>
            </a:r>
            <a:r>
              <a:rPr lang="en">
                <a:solidFill>
                  <a:schemeClr val="dk1"/>
                </a:solidFill>
              </a:rPr>
              <a:t>AAAAAAAAAAAAAAAAAAAAAAAAAAAAA</a:t>
            </a:r>
          </a:p>
        </p:txBody>
      </p:sp>
      <p:sp>
        <p:nvSpPr>
          <p:cNvPr id="206" name="Shape 206"/>
          <p:cNvSpPr txBox="1"/>
          <p:nvPr/>
        </p:nvSpPr>
        <p:spPr>
          <a:xfrm>
            <a:off x="704125" y="4010175"/>
            <a:ext cx="5043000" cy="4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$./a.out </a:t>
            </a:r>
            <a:r>
              <a:rPr lang="en">
                <a:solidFill>
                  <a:schemeClr val="dk1"/>
                </a:solidFill>
              </a:rPr>
              <a:t>AAAAAAAAAAAAAAAAAAAAAAAAAAAAA</a:t>
            </a:r>
            <a:r>
              <a:rPr lang="en"/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607D8B"/>
      </a:accent3>
      <a:accent4>
        <a:srgbClr val="78909C"/>
      </a:accent4>
      <a:accent5>
        <a:srgbClr val="57BB8A"/>
      </a:accent5>
      <a:accent6>
        <a:srgbClr val="DCE755"/>
      </a:accent6>
      <a:hlink>
        <a:srgbClr val="57BB8A"/>
      </a:hlink>
      <a:folHlink>
        <a:srgbClr val="57BB8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dark-2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