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Droid Sans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DroidSans-bold.fntdata"/><Relationship Id="rId14" Type="http://schemas.openxmlformats.org/officeDocument/2006/relationships/font" Target="fonts/DroidSans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This CWE is the most difficult to understand if no prior knowledge is assumed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This class of vulnerability happens at a low level which is often obfuscated by higher-level languages</a:t>
            </a:r>
          </a:p>
          <a:p>
            <a:pPr indent="-298450" lvl="0" marL="457200">
              <a:spcBef>
                <a:spcPts val="0"/>
              </a:spcBef>
            </a:pPr>
            <a:r>
              <a:rPr lang="en"/>
              <a:t>This class of vulnerability requires specialized knowledge to discover and exploit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Students should copy the vuln.c program into their openstack instances in order to follow along with the lecture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Compile w/gcc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Run exe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The vuln.c program is specifically designed to have a buffer overflow vulnerability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v</a:t>
            </a:r>
            <a:r>
              <a:rPr lang="en"/>
              <a:t>uln.c constitutes the simplest possible buffer overflow vulnerability (for the sake of example)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This slide shows the program’s memory (the stack) layout when the program is started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What is the stack?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First-in-first out data structure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Stack is one of many forms of memory for a program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Heap - slower, more capacity</a:t>
            </a:r>
          </a:p>
          <a:p>
            <a:pPr indent="-298450" lvl="2" marL="1371600" rtl="0">
              <a:spcBef>
                <a:spcPts val="0"/>
              </a:spcBef>
            </a:pPr>
            <a:r>
              <a:rPr lang="en"/>
              <a:t>CPU registers - extra fast, very little capacity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Every program has a special piece of data (the return address) at the top of the stack when it is first started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This is how the program knows where to hand off control when it is done with what it needs to do</a:t>
            </a:r>
          </a:p>
          <a:p>
            <a:pPr indent="-298450" lvl="0" marL="457200">
              <a:spcBef>
                <a:spcPts val="0"/>
              </a:spcBef>
            </a:pPr>
            <a:r>
              <a:rPr lang="en"/>
              <a:t>For a linux program, this is usually __libc_start_main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The line char buf[1024]; clears 1 Kb of memory on top of the stack (pushes RET downward)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This line doesn’t actually write anything to memory, it just reserves the area for later use</a:t>
            </a:r>
          </a:p>
          <a:p>
            <a:pPr indent="-298450" lvl="0" marL="457200">
              <a:spcBef>
                <a:spcPts val="0"/>
              </a:spcBef>
            </a:pPr>
            <a:r>
              <a:rPr lang="en"/>
              <a:t>Note the layout of the stack after this call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>
              <a:spcBef>
                <a:spcPts val="0"/>
              </a:spcBef>
            </a:pPr>
            <a:r>
              <a:rPr lang="en"/>
              <a:t>The line strcpy(buf, argv[1]) copies the 1st command line argument (AAAAAAAAAAAAAAAAAAAAAAAAAAAAAAAAAAA) into the buffer reserved in the last step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The line printf(“You entered: %s\n”, buf); passes the address of the buffer to the printf function, which then reads the contents of the buffer and prints it to the screen using syscalls (kernel level functions)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At the end of the program, all stack variables are “pop’d” off the stack, so that all that remains is the return address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The last thing the program does is read the address at the top of the stack and pass off control to the code at that address</a:t>
            </a:r>
          </a:p>
          <a:p>
            <a:pPr indent="-298450" lvl="1" marL="914400">
              <a:spcBef>
                <a:spcPts val="0"/>
              </a:spcBef>
            </a:pPr>
            <a:r>
              <a:rPr lang="en"/>
              <a:t>On linux this is usually __libc_start_main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A buffer overflow occurs when the program attempts to put too much data into the buffer it created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The “overflow” data does not simply go away, it gets written to stack memory that lies outside of the reserved buffer space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If there is enough overflow data, it may overwrite the return address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This changes the location the program returns to when it is done with execution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A skillful attacker may be able to use this to his/her advantage, but redirecting the execution path of the program back to the buffer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Since the attacker also controls the content of the buffer, he/she can write code into the buffer that will achieve his/her objectives (e.g. reverse shell, delete files, etc.)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Over time, many mitigation strategies have been developed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Non-executable stack: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This classifies all data on the stack as read/write only (no execute)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If the Program reaches a point where it is redirect to stack data to continue execution, it will throw an error and crash (Segfault)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This option has been standard default in most compilers for several years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In some special cases, developers have to turn this option off to make their programs run correctly, but it is rare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Stack canaries: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This method places “canary” data on the stack before any function is called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At the end of the function call, the canaries are checked to make sure they have not been overwritten by an overflow</a:t>
            </a:r>
          </a:p>
          <a:p>
            <a:pPr indent="-298450" lvl="1" marL="914400" rtl="0">
              <a:spcBef>
                <a:spcPts val="0"/>
              </a:spcBef>
            </a:pPr>
            <a:r>
              <a:rPr lang="en"/>
              <a:t>If the program detects that a canary has been overwritten, it throws an error and crashes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Note that these mitigations do not completely stop exploitation: they (attempt to) prevent RCE, but they do not prevent the attacker from crashing the vulnerable program</a:t>
            </a:r>
          </a:p>
          <a:p>
            <a:pPr indent="-298450" lvl="0" marL="457200" rtl="0">
              <a:spcBef>
                <a:spcPts val="0"/>
              </a:spcBef>
            </a:pPr>
            <a:r>
              <a:rPr lang="en"/>
              <a:t>The only complete fix for a buffer overflow bug is to fix the bug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</a:pPr>
            <a:r>
              <a:rPr lang="en"/>
              <a:t>This is an older bug, but these types of errors still remain relevant</a:t>
            </a:r>
          </a:p>
          <a:p>
            <a:pPr indent="-298450" lvl="0" marL="457200">
              <a:spcBef>
                <a:spcPts val="0"/>
              </a:spcBef>
            </a:pPr>
            <a:r>
              <a:rPr lang="en"/>
              <a:t>In general it is more difficult to exploit buffer overflows, but exploitation can lead to a very high level of access on the target system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1143000" y="2701528"/>
            <a:ext cx="6858000" cy="20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D8D8D8"/>
              </a:buClr>
              <a:buFont typeface="Arial"/>
              <a:buNone/>
              <a:defRPr b="0" i="0" sz="2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ctr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ctr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 rot="5400000">
            <a:off x="2560770" y="-1602335"/>
            <a:ext cx="3953100" cy="87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 rot="5400000">
            <a:off x="5753462" y="1612772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 rot="5400000">
            <a:off x="1543787" y="-511027"/>
            <a:ext cx="4059900" cy="65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rIns="68575" wrap="square" tIns="3427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623888" y="996555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34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623888" y="3156349"/>
            <a:ext cx="78867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336885" y="830179"/>
            <a:ext cx="4178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x="4629151" y="830179"/>
            <a:ext cx="43221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omparison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idx="1" type="body"/>
          </p:nvPr>
        </p:nvSpPr>
        <p:spPr>
          <a:xfrm>
            <a:off x="312992" y="750405"/>
            <a:ext cx="41988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298174" y="1186741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3" type="body"/>
          </p:nvPr>
        </p:nvSpPr>
        <p:spPr>
          <a:xfrm>
            <a:off x="4646454" y="750405"/>
            <a:ext cx="4202400" cy="36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4" type="body"/>
          </p:nvPr>
        </p:nvSpPr>
        <p:spPr>
          <a:xfrm>
            <a:off x="4649908" y="1186742"/>
            <a:ext cx="4198800" cy="3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31" name="Shape 31"/>
          <p:cNvCxnSpPr/>
          <p:nvPr/>
        </p:nvCxnSpPr>
        <p:spPr>
          <a:xfrm>
            <a:off x="163997" y="730526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" name="Shape 32"/>
          <p:cNvCxnSpPr/>
          <p:nvPr/>
        </p:nvCxnSpPr>
        <p:spPr>
          <a:xfrm>
            <a:off x="4571353" y="730526"/>
            <a:ext cx="600" cy="403680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" name="Shape 33"/>
          <p:cNvCxnSpPr/>
          <p:nvPr/>
        </p:nvCxnSpPr>
        <p:spPr>
          <a:xfrm>
            <a:off x="163996" y="1128091"/>
            <a:ext cx="88149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4" name="Shape 34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282908" y="71403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540458" y="714040"/>
            <a:ext cx="5318700" cy="40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127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54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08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08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08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08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282908" y="191418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323249" y="740569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Droid Sans"/>
              <a:buNone/>
              <a:defRPr b="1" i="0" sz="18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None/>
              <a:defRPr sz="1400"/>
            </a:lvl2pPr>
            <a:lvl3pPr indent="0" lvl="2" rtl="0">
              <a:spcBef>
                <a:spcPts val="0"/>
              </a:spcBef>
              <a:buNone/>
              <a:defRPr sz="1400"/>
            </a:lvl3pPr>
            <a:lvl4pPr indent="0" lvl="3" rtl="0">
              <a:spcBef>
                <a:spcPts val="0"/>
              </a:spcBef>
              <a:buNone/>
              <a:defRPr sz="1400"/>
            </a:lvl4pPr>
            <a:lvl5pPr indent="0" lvl="4" rtl="0">
              <a:spcBef>
                <a:spcPts val="0"/>
              </a:spcBef>
              <a:buNone/>
              <a:defRPr sz="1400"/>
            </a:lvl5pPr>
            <a:lvl6pPr indent="0" lvl="5" rtl="0">
              <a:spcBef>
                <a:spcPts val="0"/>
              </a:spcBef>
              <a:buNone/>
              <a:defRPr sz="1400"/>
            </a:lvl6pPr>
            <a:lvl7pPr indent="0" lvl="6" rtl="0">
              <a:spcBef>
                <a:spcPts val="0"/>
              </a:spcBef>
              <a:buNone/>
              <a:defRPr sz="1400"/>
            </a:lvl7pPr>
            <a:lvl8pPr indent="0" lvl="7" rtl="0">
              <a:spcBef>
                <a:spcPts val="0"/>
              </a:spcBef>
              <a:buNone/>
              <a:defRPr sz="1400"/>
            </a:lvl8pPr>
            <a:lvl9pPr indent="0" lvl="8" rtl="0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4" name="Shape 44"/>
          <p:cNvSpPr/>
          <p:nvPr>
            <p:ph idx="2" type="pic"/>
          </p:nvPr>
        </p:nvSpPr>
        <p:spPr>
          <a:xfrm>
            <a:off x="3500116" y="740569"/>
            <a:ext cx="5326500" cy="4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61111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6875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78571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23249" y="1940719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520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4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028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282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1549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803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057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9595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 rot="5400000">
            <a:off x="4244083" y="-4244099"/>
            <a:ext cx="655800" cy="91440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0" y="111310"/>
                </a:lnTo>
                <a:lnTo>
                  <a:pt x="0" y="105255"/>
                </a:lnTo>
                <a:lnTo>
                  <a:pt x="0" y="0"/>
                </a:lnTo>
                <a:lnTo>
                  <a:pt x="31586" y="0"/>
                </a:lnTo>
                <a:lnTo>
                  <a:pt x="31586" y="106061"/>
                </a:lnTo>
                <a:lnTo>
                  <a:pt x="117218" y="108246"/>
                </a:lnTo>
                <a:lnTo>
                  <a:pt x="120000" y="108246"/>
                </a:lnTo>
                <a:lnTo>
                  <a:pt x="120000" y="120000"/>
                </a:lnTo>
                <a:lnTo>
                  <a:pt x="31586" y="120000"/>
                </a:lnTo>
                <a:lnTo>
                  <a:pt x="31586" y="1200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F3F3F3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" name="Shape 7"/>
          <p:cNvSpPr txBox="1"/>
          <p:nvPr>
            <p:ph type="title"/>
          </p:nvPr>
        </p:nvSpPr>
        <p:spPr>
          <a:xfrm>
            <a:off x="1132522" y="185381"/>
            <a:ext cx="8011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68750"/>
              <a:buFont typeface="Droid Sans"/>
              <a:buNone/>
              <a:defRPr b="1" i="0" sz="1600" u="none" cap="none" strike="noStrike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indent="0" lvl="1" rtl="0">
              <a:spcBef>
                <a:spcPts val="0"/>
              </a:spcBef>
              <a:buSzPct val="78571"/>
              <a:buNone/>
              <a:defRPr sz="1400"/>
            </a:lvl2pPr>
            <a:lvl3pPr indent="0" lvl="2" rtl="0">
              <a:spcBef>
                <a:spcPts val="0"/>
              </a:spcBef>
              <a:buSzPct val="78571"/>
              <a:buNone/>
              <a:defRPr sz="1400"/>
            </a:lvl3pPr>
            <a:lvl4pPr indent="0" lvl="3" rtl="0">
              <a:spcBef>
                <a:spcPts val="0"/>
              </a:spcBef>
              <a:buSzPct val="78571"/>
              <a:buNone/>
              <a:defRPr sz="1400"/>
            </a:lvl4pPr>
            <a:lvl5pPr indent="0" lvl="4" rtl="0">
              <a:spcBef>
                <a:spcPts val="0"/>
              </a:spcBef>
              <a:buSzPct val="78571"/>
              <a:buNone/>
              <a:defRPr sz="1400"/>
            </a:lvl5pPr>
            <a:lvl6pPr indent="0" lvl="5" rtl="0">
              <a:spcBef>
                <a:spcPts val="0"/>
              </a:spcBef>
              <a:buSzPct val="78571"/>
              <a:buNone/>
              <a:defRPr sz="1400"/>
            </a:lvl6pPr>
            <a:lvl7pPr indent="0" lvl="6" rtl="0">
              <a:spcBef>
                <a:spcPts val="0"/>
              </a:spcBef>
              <a:buSzPct val="78571"/>
              <a:buNone/>
              <a:defRPr sz="1400"/>
            </a:lvl7pPr>
            <a:lvl8pPr indent="0" lvl="7" rtl="0">
              <a:spcBef>
                <a:spcPts val="0"/>
              </a:spcBef>
              <a:buSzPct val="78571"/>
              <a:buNone/>
              <a:defRPr sz="1400"/>
            </a:lvl8pPr>
            <a:lvl9pPr indent="0" lvl="8" rtl="0">
              <a:spcBef>
                <a:spcPts val="0"/>
              </a:spcBef>
              <a:buSzPct val="78571"/>
              <a:buNone/>
              <a:defRPr sz="1400"/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71451" y="787165"/>
            <a:ext cx="8732100" cy="3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" lvl="0" marL="127000" marR="0" rtl="0" algn="l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3810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647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3500" lvl="3" marL="901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3500" lvl="4" marL="1155700" marR="0" rtl="0" algn="l">
              <a:lnSpc>
                <a:spcPct val="90000"/>
              </a:lnSpc>
              <a:spcBef>
                <a:spcPts val="300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63500" lvl="5" marL="14097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63500" lvl="6" marL="1676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3500" lvl="7" marL="1930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3500" lvl="8" marL="2184400" marR="0" rtl="0" algn="l">
              <a:lnSpc>
                <a:spcPct val="9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9" name="Shape 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3883" y="23005"/>
            <a:ext cx="886200" cy="59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/>
          <p:nvPr/>
        </p:nvSpPr>
        <p:spPr>
          <a:xfrm>
            <a:off x="1" y="4981074"/>
            <a:ext cx="9144000" cy="16260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txBody>
          <a:bodyPr anchorCtr="0" anchor="ctr" bIns="51425" lIns="51425" rIns="51425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F3F3F3"/>
              </a:buClr>
              <a:buSzPct val="25000"/>
              <a:buFont typeface="Droid Sans"/>
              <a:buNone/>
            </a:pPr>
            <a:r>
              <a:rPr b="0" i="0" lang="en" sz="700" u="none" cap="none" strike="noStrike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rPr>
              <a:t>US Army Cyber School, Cyber Center of Excellence</a:t>
            </a:r>
          </a:p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7543799" y="4981076"/>
            <a:ext cx="1600200" cy="1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" name="Shape 12"/>
          <p:cNvSpPr txBox="1"/>
          <p:nvPr/>
        </p:nvSpPr>
        <p:spPr>
          <a:xfrm>
            <a:off x="904875" y="-1189"/>
            <a:ext cx="82296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1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Ctr="0" anchor="b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CWE-120</a:t>
            </a:r>
          </a:p>
        </p:txBody>
      </p:sp>
      <p:sp>
        <p:nvSpPr>
          <p:cNvPr id="61" name="Shape 61"/>
          <p:cNvSpPr txBox="1"/>
          <p:nvPr>
            <p:ph idx="1" type="subTitle"/>
          </p:nvPr>
        </p:nvSpPr>
        <p:spPr>
          <a:xfrm>
            <a:off x="1143000" y="2701528"/>
            <a:ext cx="6858000" cy="20991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Buffer Copy without Checking Size of Input (‘Classic Buffer Overflow’)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Vuln.c Example (Normal Execution)</a:t>
            </a:r>
          </a:p>
        </p:txBody>
      </p:sp>
      <p:sp>
        <p:nvSpPr>
          <p:cNvPr id="67" name="Shape 67"/>
          <p:cNvSpPr/>
          <p:nvPr/>
        </p:nvSpPr>
        <p:spPr>
          <a:xfrm>
            <a:off x="5210550" y="1294225"/>
            <a:ext cx="1663200" cy="2548200"/>
          </a:xfrm>
          <a:prstGeom prst="rect">
            <a:avLst/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5213850" y="1327775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69" name="Shape 69"/>
          <p:cNvSpPr txBox="1"/>
          <p:nvPr/>
        </p:nvSpPr>
        <p:spPr>
          <a:xfrm>
            <a:off x="4674075" y="13881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STACK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7519300" y="1266275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Points to caller function</a:t>
            </a:r>
          </a:p>
        </p:txBody>
      </p:sp>
      <p:sp>
        <p:nvSpPr>
          <p:cNvPr id="71" name="Shape 71"/>
          <p:cNvSpPr/>
          <p:nvPr/>
        </p:nvSpPr>
        <p:spPr>
          <a:xfrm rot="2320">
            <a:off x="6974225" y="1266436"/>
            <a:ext cx="444600" cy="25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 txBox="1"/>
          <p:nvPr/>
        </p:nvSpPr>
        <p:spPr>
          <a:xfrm>
            <a:off x="7081525" y="1948850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E.g. __libc_start_main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549900" y="1455200"/>
            <a:ext cx="3239100" cy="18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int main(int argc, char **argv){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char buf[1024];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strcpy(buf, argv[1]);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printf(“You entered: %s\n”, buf);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return 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}</a:t>
            </a:r>
          </a:p>
        </p:txBody>
      </p:sp>
      <p:sp>
        <p:nvSpPr>
          <p:cNvPr id="74" name="Shape 74"/>
          <p:cNvSpPr/>
          <p:nvPr/>
        </p:nvSpPr>
        <p:spPr>
          <a:xfrm>
            <a:off x="127400" y="1555775"/>
            <a:ext cx="3891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 txBox="1"/>
          <p:nvPr/>
        </p:nvSpPr>
        <p:spPr>
          <a:xfrm>
            <a:off x="704125" y="4010175"/>
            <a:ext cx="50430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$./a.out AAAAAAAAAAAAAAAAAAAAAAAAAAAAA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Vuln.c Example (Normal Execution)</a:t>
            </a:r>
          </a:p>
        </p:txBody>
      </p:sp>
      <p:sp>
        <p:nvSpPr>
          <p:cNvPr id="81" name="Shape 81"/>
          <p:cNvSpPr/>
          <p:nvPr/>
        </p:nvSpPr>
        <p:spPr>
          <a:xfrm>
            <a:off x="5210550" y="1294225"/>
            <a:ext cx="1663200" cy="2548200"/>
          </a:xfrm>
          <a:prstGeom prst="rect">
            <a:avLst/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/>
        </p:nvSpPr>
        <p:spPr>
          <a:xfrm>
            <a:off x="5213850" y="2427550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x="4674075" y="13881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STACK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7505900" y="2427550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Points to caller function</a:t>
            </a:r>
          </a:p>
        </p:txBody>
      </p:sp>
      <p:sp>
        <p:nvSpPr>
          <p:cNvPr id="85" name="Shape 85"/>
          <p:cNvSpPr/>
          <p:nvPr/>
        </p:nvSpPr>
        <p:spPr>
          <a:xfrm rot="2320">
            <a:off x="6960825" y="2427711"/>
            <a:ext cx="444600" cy="25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/>
        </p:nvSpPr>
        <p:spPr>
          <a:xfrm>
            <a:off x="7068125" y="311012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E.g. __libc_start_main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549900" y="1455200"/>
            <a:ext cx="3239100" cy="18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int main(int argc, char **argv){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char buf[1024];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strcpy(buf, argv[1]);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printf(“You entered: %s\n”, buf);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return 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}</a:t>
            </a:r>
          </a:p>
        </p:txBody>
      </p:sp>
      <p:sp>
        <p:nvSpPr>
          <p:cNvPr id="88" name="Shape 88"/>
          <p:cNvSpPr/>
          <p:nvPr/>
        </p:nvSpPr>
        <p:spPr>
          <a:xfrm>
            <a:off x="637050" y="1783775"/>
            <a:ext cx="3891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/>
        </p:nvSpPr>
        <p:spPr>
          <a:xfrm>
            <a:off x="5203950" y="1368225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BUFFER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704125" y="4010175"/>
            <a:ext cx="50430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$./a.out AAAAAAAAAAAAAAAAAAAAAAAAAAAAA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Vuln.c Example (Normal Execution)</a:t>
            </a:r>
          </a:p>
        </p:txBody>
      </p:sp>
      <p:sp>
        <p:nvSpPr>
          <p:cNvPr id="96" name="Shape 96"/>
          <p:cNvSpPr/>
          <p:nvPr/>
        </p:nvSpPr>
        <p:spPr>
          <a:xfrm>
            <a:off x="5210550" y="1294225"/>
            <a:ext cx="1663200" cy="2548200"/>
          </a:xfrm>
          <a:prstGeom prst="rect">
            <a:avLst/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5213850" y="2427550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4674075" y="13881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STACK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7505900" y="2427550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Points to caller function</a:t>
            </a:r>
          </a:p>
        </p:txBody>
      </p:sp>
      <p:sp>
        <p:nvSpPr>
          <p:cNvPr id="100" name="Shape 100"/>
          <p:cNvSpPr/>
          <p:nvPr/>
        </p:nvSpPr>
        <p:spPr>
          <a:xfrm rot="2320">
            <a:off x="6960825" y="2427711"/>
            <a:ext cx="444600" cy="25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 txBox="1"/>
          <p:nvPr/>
        </p:nvSpPr>
        <p:spPr>
          <a:xfrm>
            <a:off x="7068125" y="311012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E.g. __libc_start_main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549900" y="1455200"/>
            <a:ext cx="3239100" cy="18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int main(int argc, char **argv){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char buf[1024];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strcpy(buf, argv[1]);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printf(“You entered: %s\n”, buf);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return 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}</a:t>
            </a:r>
          </a:p>
        </p:txBody>
      </p:sp>
      <p:sp>
        <p:nvSpPr>
          <p:cNvPr id="103" name="Shape 103"/>
          <p:cNvSpPr/>
          <p:nvPr/>
        </p:nvSpPr>
        <p:spPr>
          <a:xfrm>
            <a:off x="5203950" y="1368225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AAAAAAAAAAAAAAAAAAAAAAAAAAAAA</a:t>
            </a:r>
          </a:p>
        </p:txBody>
      </p:sp>
      <p:sp>
        <p:nvSpPr>
          <p:cNvPr id="104" name="Shape 104"/>
          <p:cNvSpPr/>
          <p:nvPr/>
        </p:nvSpPr>
        <p:spPr>
          <a:xfrm rot="5400000">
            <a:off x="7074825" y="1461900"/>
            <a:ext cx="321900" cy="643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 txBox="1"/>
          <p:nvPr/>
        </p:nvSpPr>
        <p:spPr>
          <a:xfrm>
            <a:off x="7624725" y="1388125"/>
            <a:ext cx="10998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Copy user input to buf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704125" y="4010175"/>
            <a:ext cx="50430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$./a.out AAAAAAAAAAAAAAAAAAAAAAAAAAAAA </a:t>
            </a:r>
          </a:p>
        </p:txBody>
      </p:sp>
      <p:sp>
        <p:nvSpPr>
          <p:cNvPr id="107" name="Shape 107"/>
          <p:cNvSpPr/>
          <p:nvPr/>
        </p:nvSpPr>
        <p:spPr>
          <a:xfrm>
            <a:off x="663875" y="1985200"/>
            <a:ext cx="3891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Vuln.c Example (Normal Execution)</a:t>
            </a:r>
          </a:p>
        </p:txBody>
      </p:sp>
      <p:sp>
        <p:nvSpPr>
          <p:cNvPr id="113" name="Shape 113"/>
          <p:cNvSpPr/>
          <p:nvPr/>
        </p:nvSpPr>
        <p:spPr>
          <a:xfrm>
            <a:off x="5210550" y="1294225"/>
            <a:ext cx="1663200" cy="2548200"/>
          </a:xfrm>
          <a:prstGeom prst="rect">
            <a:avLst/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5213850" y="2427550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4674075" y="13881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STACK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7505900" y="2427550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Points to caller function</a:t>
            </a:r>
          </a:p>
        </p:txBody>
      </p:sp>
      <p:sp>
        <p:nvSpPr>
          <p:cNvPr id="117" name="Shape 117"/>
          <p:cNvSpPr/>
          <p:nvPr/>
        </p:nvSpPr>
        <p:spPr>
          <a:xfrm rot="2320">
            <a:off x="6960825" y="2427711"/>
            <a:ext cx="444600" cy="25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 txBox="1"/>
          <p:nvPr/>
        </p:nvSpPr>
        <p:spPr>
          <a:xfrm>
            <a:off x="7068125" y="311012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E.g. __libc_start_main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549900" y="1455200"/>
            <a:ext cx="3239100" cy="18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int main(int argc, char **argv){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char buf[1024];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strcpy(buf, argv[1]);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printf(“You entered: %s\n”, buf);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return 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}</a:t>
            </a:r>
          </a:p>
        </p:txBody>
      </p:sp>
      <p:sp>
        <p:nvSpPr>
          <p:cNvPr id="120" name="Shape 120"/>
          <p:cNvSpPr/>
          <p:nvPr/>
        </p:nvSpPr>
        <p:spPr>
          <a:xfrm>
            <a:off x="657150" y="2206425"/>
            <a:ext cx="3891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5203950" y="1368225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AAAAAAAAAAAAAAAAAAAAAAAAAAAAA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7369775" y="1790500"/>
            <a:ext cx="13950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printf(     )</a:t>
            </a:r>
          </a:p>
        </p:txBody>
      </p:sp>
      <p:sp>
        <p:nvSpPr>
          <p:cNvPr id="123" name="Shape 123"/>
          <p:cNvSpPr/>
          <p:nvPr/>
        </p:nvSpPr>
        <p:spPr>
          <a:xfrm flipH="1" rot="-10799132">
            <a:off x="6994323" y="1455349"/>
            <a:ext cx="1188300" cy="5673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4" name="Shape 124"/>
          <p:cNvSpPr txBox="1"/>
          <p:nvPr/>
        </p:nvSpPr>
        <p:spPr>
          <a:xfrm>
            <a:off x="745650" y="4371800"/>
            <a:ext cx="61896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You entered: AAAAAAAAAAAAAAAAAAAAAAAAAAAAA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704125" y="4010175"/>
            <a:ext cx="50430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$./a.out AAAAAAAAAAAAAAAAAAAAAAAAAAAAA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Vuln.c Example (Normal Execution)</a:t>
            </a:r>
          </a:p>
        </p:txBody>
      </p:sp>
      <p:sp>
        <p:nvSpPr>
          <p:cNvPr id="131" name="Shape 131"/>
          <p:cNvSpPr/>
          <p:nvPr/>
        </p:nvSpPr>
        <p:spPr>
          <a:xfrm>
            <a:off x="5210550" y="1294225"/>
            <a:ext cx="1663200" cy="2548200"/>
          </a:xfrm>
          <a:prstGeom prst="rect">
            <a:avLst/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5213850" y="1388125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133" name="Shape 133"/>
          <p:cNvSpPr txBox="1"/>
          <p:nvPr/>
        </p:nvSpPr>
        <p:spPr>
          <a:xfrm>
            <a:off x="4674075" y="13881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STACK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x="7479075" y="1388125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Points to caller function</a:t>
            </a:r>
          </a:p>
        </p:txBody>
      </p:sp>
      <p:sp>
        <p:nvSpPr>
          <p:cNvPr id="135" name="Shape 135"/>
          <p:cNvSpPr/>
          <p:nvPr/>
        </p:nvSpPr>
        <p:spPr>
          <a:xfrm rot="2320">
            <a:off x="6934000" y="1388286"/>
            <a:ext cx="444600" cy="25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 txBox="1"/>
          <p:nvPr/>
        </p:nvSpPr>
        <p:spPr>
          <a:xfrm>
            <a:off x="7041300" y="2070700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E.g. __libc_start_main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549900" y="1455200"/>
            <a:ext cx="3239100" cy="18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int main(int argc, char **argv){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char buf[1024];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strcpy(buf, argv[1]);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printf(“You entered: %s\n”, buf);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	return 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}</a:t>
            </a:r>
          </a:p>
        </p:txBody>
      </p:sp>
      <p:sp>
        <p:nvSpPr>
          <p:cNvPr id="138" name="Shape 138"/>
          <p:cNvSpPr/>
          <p:nvPr/>
        </p:nvSpPr>
        <p:spPr>
          <a:xfrm>
            <a:off x="663875" y="2380675"/>
            <a:ext cx="3891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 txBox="1"/>
          <p:nvPr/>
        </p:nvSpPr>
        <p:spPr>
          <a:xfrm>
            <a:off x="6934000" y="615775"/>
            <a:ext cx="1663200" cy="5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Pop everything off the stack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Vuln.c Example (Undefined Behavior)</a:t>
            </a:r>
          </a:p>
        </p:txBody>
      </p:sp>
      <p:sp>
        <p:nvSpPr>
          <p:cNvPr id="145" name="Shape 145"/>
          <p:cNvSpPr/>
          <p:nvPr/>
        </p:nvSpPr>
        <p:spPr>
          <a:xfrm>
            <a:off x="6858200" y="2089763"/>
            <a:ext cx="2333610" cy="1837674"/>
          </a:xfrm>
          <a:prstGeom prst="irregularSeal2">
            <a:avLst/>
          </a:prstGeom>
          <a:solidFill>
            <a:srgbClr val="FF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/>
        </p:nvSpPr>
        <p:spPr>
          <a:xfrm>
            <a:off x="777900" y="1307625"/>
            <a:ext cx="1663200" cy="2548200"/>
          </a:xfrm>
          <a:prstGeom prst="rect">
            <a:avLst/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777900" y="1502125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BUFFER</a:t>
            </a:r>
          </a:p>
        </p:txBody>
      </p:sp>
      <p:sp>
        <p:nvSpPr>
          <p:cNvPr id="148" name="Shape 148"/>
          <p:cNvSpPr/>
          <p:nvPr/>
        </p:nvSpPr>
        <p:spPr>
          <a:xfrm>
            <a:off x="784600" y="3352975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241425" y="140152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STACK</a:t>
            </a:r>
          </a:p>
        </p:txBody>
      </p:sp>
      <p:sp>
        <p:nvSpPr>
          <p:cNvPr id="150" name="Shape 150"/>
          <p:cNvSpPr/>
          <p:nvPr/>
        </p:nvSpPr>
        <p:spPr>
          <a:xfrm>
            <a:off x="5029500" y="1307625"/>
            <a:ext cx="1663200" cy="2548200"/>
          </a:xfrm>
          <a:prstGeom prst="rect">
            <a:avLst/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/>
        </p:nvSpPr>
        <p:spPr>
          <a:xfrm>
            <a:off x="5029500" y="1502125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NOP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NOP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NOP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NOP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NOP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SHELLCODE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SHELLCODE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/>
              <a:t>SHELLCODE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5036200" y="3352975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ADDR of BUFFER</a:t>
            </a:r>
          </a:p>
        </p:txBody>
      </p:sp>
      <p:sp>
        <p:nvSpPr>
          <p:cNvPr id="153" name="Shape 153"/>
          <p:cNvSpPr/>
          <p:nvPr/>
        </p:nvSpPr>
        <p:spPr>
          <a:xfrm>
            <a:off x="2682400" y="2273325"/>
            <a:ext cx="1335900" cy="395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4" name="Shape 154"/>
          <p:cNvSpPr txBox="1"/>
          <p:nvPr/>
        </p:nvSpPr>
        <p:spPr>
          <a:xfrm>
            <a:off x="2917100" y="3399825"/>
            <a:ext cx="1280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Points to caller function</a:t>
            </a:r>
          </a:p>
        </p:txBody>
      </p:sp>
      <p:sp>
        <p:nvSpPr>
          <p:cNvPr id="155" name="Shape 155"/>
          <p:cNvSpPr/>
          <p:nvPr/>
        </p:nvSpPr>
        <p:spPr>
          <a:xfrm rot="3218901">
            <a:off x="1993689" y="3690019"/>
            <a:ext cx="935318" cy="194408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 txBox="1"/>
          <p:nvPr/>
        </p:nvSpPr>
        <p:spPr>
          <a:xfrm>
            <a:off x="2762875" y="402357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E.g. __libc_start_main</a:t>
            </a:r>
          </a:p>
        </p:txBody>
      </p:sp>
      <p:sp>
        <p:nvSpPr>
          <p:cNvPr id="157" name="Shape 157"/>
          <p:cNvSpPr/>
          <p:nvPr/>
        </p:nvSpPr>
        <p:spPr>
          <a:xfrm rot="3218970">
            <a:off x="6652552" y="3698944"/>
            <a:ext cx="516261" cy="194408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 txBox="1"/>
          <p:nvPr/>
        </p:nvSpPr>
        <p:spPr>
          <a:xfrm>
            <a:off x="6035425" y="400677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E.g. __libc_start_main</a:t>
            </a:r>
          </a:p>
        </p:txBody>
      </p:sp>
      <p:sp>
        <p:nvSpPr>
          <p:cNvPr id="159" name="Shape 159"/>
          <p:cNvSpPr/>
          <p:nvPr/>
        </p:nvSpPr>
        <p:spPr>
          <a:xfrm>
            <a:off x="6632275" y="3572075"/>
            <a:ext cx="509700" cy="395700"/>
          </a:xfrm>
          <a:prstGeom prst="mathMultiply">
            <a:avLst>
              <a:gd fmla="val 23520" name="adj1"/>
            </a:avLst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 txBox="1"/>
          <p:nvPr/>
        </p:nvSpPr>
        <p:spPr>
          <a:xfrm>
            <a:off x="2541575" y="1669575"/>
            <a:ext cx="1998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Accept user input into buffer</a:t>
            </a:r>
          </a:p>
        </p:txBody>
      </p:sp>
      <p:sp>
        <p:nvSpPr>
          <p:cNvPr id="161" name="Shape 161"/>
          <p:cNvSpPr/>
          <p:nvPr/>
        </p:nvSpPr>
        <p:spPr>
          <a:xfrm rot="10800000">
            <a:off x="4260854" y="1460086"/>
            <a:ext cx="643800" cy="20517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2" name="Shape 162"/>
          <p:cNvSpPr/>
          <p:nvPr/>
        </p:nvSpPr>
        <p:spPr>
          <a:xfrm>
            <a:off x="6717800" y="1561025"/>
            <a:ext cx="140400" cy="1536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 txBox="1"/>
          <p:nvPr/>
        </p:nvSpPr>
        <p:spPr>
          <a:xfrm>
            <a:off x="6824150" y="1561025"/>
            <a:ext cx="12807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Ride the NOP sled to hax0r valhalla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x="7192438" y="2730463"/>
            <a:ext cx="1830600" cy="7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system(“/bin/sh”);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# whoami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root</a:t>
            </a:r>
          </a:p>
        </p:txBody>
      </p:sp>
      <p:sp>
        <p:nvSpPr>
          <p:cNvPr id="165" name="Shape 165"/>
          <p:cNvSpPr txBox="1"/>
          <p:nvPr/>
        </p:nvSpPr>
        <p:spPr>
          <a:xfrm>
            <a:off x="0" y="4633850"/>
            <a:ext cx="67866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$./a.out \x90 … \x90 + &lt;shellcode&gt; + \xe0\xd9\xff\xff\xff\x7f 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4904650" y="950925"/>
            <a:ext cx="44463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PAYLOAD = &lt;nops&gt; + &lt;shellcode&gt; + &lt;addr of buf&gt;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Mitigations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311700" y="1152475"/>
            <a:ext cx="27081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Non-executable stack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Stack canaries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Pros/Cons?</a:t>
            </a:r>
          </a:p>
          <a:p>
            <a:pPr indent="-330200" lvl="0" marL="457200">
              <a:spcBef>
                <a:spcPts val="0"/>
              </a:spcBef>
            </a:pPr>
            <a:r>
              <a:rPr lang="en"/>
              <a:t>NO COMPLETE SOLUTION</a:t>
            </a:r>
          </a:p>
        </p:txBody>
      </p:sp>
      <p:sp>
        <p:nvSpPr>
          <p:cNvPr id="173" name="Shape 173"/>
          <p:cNvSpPr/>
          <p:nvPr/>
        </p:nvSpPr>
        <p:spPr>
          <a:xfrm>
            <a:off x="7088675" y="1152475"/>
            <a:ext cx="1663200" cy="2548200"/>
          </a:xfrm>
          <a:prstGeom prst="rect">
            <a:avLst/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7091975" y="2915000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175" name="Shape 175"/>
          <p:cNvSpPr txBox="1"/>
          <p:nvPr/>
        </p:nvSpPr>
        <p:spPr>
          <a:xfrm>
            <a:off x="6552200" y="1246375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STACK</a:t>
            </a:r>
          </a:p>
        </p:txBody>
      </p:sp>
      <p:sp>
        <p:nvSpPr>
          <p:cNvPr id="176" name="Shape 176"/>
          <p:cNvSpPr/>
          <p:nvPr/>
        </p:nvSpPr>
        <p:spPr>
          <a:xfrm>
            <a:off x="7082075" y="1226475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BUFFER</a:t>
            </a:r>
          </a:p>
        </p:txBody>
      </p:sp>
      <p:sp>
        <p:nvSpPr>
          <p:cNvPr id="177" name="Shape 177"/>
          <p:cNvSpPr/>
          <p:nvPr/>
        </p:nvSpPr>
        <p:spPr>
          <a:xfrm>
            <a:off x="7091975" y="2523175"/>
            <a:ext cx="1656600" cy="1944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CANARY</a:t>
            </a:r>
          </a:p>
        </p:txBody>
      </p:sp>
      <p:sp>
        <p:nvSpPr>
          <p:cNvPr id="178" name="Shape 178"/>
          <p:cNvSpPr/>
          <p:nvPr/>
        </p:nvSpPr>
        <p:spPr>
          <a:xfrm>
            <a:off x="3664750" y="1129400"/>
            <a:ext cx="1663200" cy="25482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*DATA ONLY*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(NO CODE)</a:t>
            </a:r>
          </a:p>
        </p:txBody>
      </p:sp>
      <p:sp>
        <p:nvSpPr>
          <p:cNvPr id="179" name="Shape 179"/>
          <p:cNvSpPr/>
          <p:nvPr/>
        </p:nvSpPr>
        <p:spPr>
          <a:xfrm>
            <a:off x="3668050" y="2891925"/>
            <a:ext cx="1656600" cy="194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RET</a:t>
            </a:r>
          </a:p>
        </p:txBody>
      </p:sp>
      <p:sp>
        <p:nvSpPr>
          <p:cNvPr id="180" name="Shape 180"/>
          <p:cNvSpPr txBox="1"/>
          <p:nvPr/>
        </p:nvSpPr>
        <p:spPr>
          <a:xfrm>
            <a:off x="3128275" y="1223300"/>
            <a:ext cx="2616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STACK</a:t>
            </a:r>
          </a:p>
        </p:txBody>
      </p:sp>
      <p:sp>
        <p:nvSpPr>
          <p:cNvPr id="181" name="Shape 181"/>
          <p:cNvSpPr/>
          <p:nvPr/>
        </p:nvSpPr>
        <p:spPr>
          <a:xfrm>
            <a:off x="3658150" y="1203400"/>
            <a:ext cx="1669800" cy="838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BUFFER</a:t>
            </a:r>
          </a:p>
        </p:txBody>
      </p:sp>
      <p:sp>
        <p:nvSpPr>
          <p:cNvPr id="182" name="Shape 182"/>
          <p:cNvSpPr/>
          <p:nvPr/>
        </p:nvSpPr>
        <p:spPr>
          <a:xfrm flipH="1" rot="10800000">
            <a:off x="5522125" y="1034625"/>
            <a:ext cx="591000" cy="20517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5124450" y="994650"/>
            <a:ext cx="509700" cy="395700"/>
          </a:xfrm>
          <a:prstGeom prst="mathMultiply">
            <a:avLst>
              <a:gd fmla="val 23520" name="adj1"/>
            </a:avLst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4" name="Shape 184"/>
          <p:cNvSpPr/>
          <p:nvPr/>
        </p:nvSpPr>
        <p:spPr>
          <a:xfrm>
            <a:off x="8366213" y="1930050"/>
            <a:ext cx="261600" cy="39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5" name="Shape 185"/>
          <p:cNvSpPr/>
          <p:nvPr/>
        </p:nvSpPr>
        <p:spPr>
          <a:xfrm>
            <a:off x="8242175" y="2291988"/>
            <a:ext cx="509700" cy="395700"/>
          </a:xfrm>
          <a:prstGeom prst="mathMultiply">
            <a:avLst>
              <a:gd fmla="val 23520" name="adj1"/>
            </a:avLst>
          </a:prstGeom>
          <a:solidFill>
            <a:srgbClr val="FF0000"/>
          </a:solidFill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/>
          <p:nvPr/>
        </p:nvSpPr>
        <p:spPr>
          <a:xfrm>
            <a:off x="4974650" y="1943319"/>
            <a:ext cx="261600" cy="971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CA677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wrap="square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Summary (Discussion)</a:t>
            </a:r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wrap="square" tIns="68575">
            <a:noAutofit/>
          </a:bodyPr>
          <a:lstStyle/>
          <a:p>
            <a:pPr indent="-330200" lvl="0" marL="457200" rtl="0">
              <a:spcBef>
                <a:spcPts val="0"/>
              </a:spcBef>
            </a:pPr>
            <a:r>
              <a:rPr lang="en"/>
              <a:t>Weakness Prevalence: High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Consequences: Code execution, Denial of service, Data loss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Remediation Cost: Low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Ease of Detection: Easy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Attack Frequency: Often</a:t>
            </a:r>
          </a:p>
          <a:p>
            <a:pPr indent="-330200" lvl="0" marL="457200" rtl="0">
              <a:spcBef>
                <a:spcPts val="0"/>
              </a:spcBef>
            </a:pPr>
            <a:r>
              <a:rPr lang="en"/>
              <a:t>Attacker Awareness: High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yberTemplateD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