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Droid Sans"/>
      <p:regular r:id="rId10"/>
      <p:bold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DroidSans-bold.fntdata"/><Relationship Id="rId10" Type="http://schemas.openxmlformats.org/officeDocument/2006/relationships/font" Target="fonts/DroidSans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>
              <a:spcBef>
                <a:spcPts val="0"/>
              </a:spcBef>
            </a:pPr>
            <a:r>
              <a:rPr lang="en"/>
              <a:t>This CWE is relatively short: not because the CWE is unimportant but because the concept is relatively simple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Often times a networked service will offer multiple functions, some of which require authentication and some which do not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What is an API?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Some functions that should require authentication may lead to complete compromise of the service</a:t>
            </a:r>
          </a:p>
          <a:p>
            <a:pPr indent="-298450" lvl="0" marL="457200">
              <a:spcBef>
                <a:spcPts val="0"/>
              </a:spcBef>
            </a:pPr>
            <a:r>
              <a:rPr lang="en"/>
              <a:t>Discussion: how could an attacker use the “Change User Email” functionality to compromise this imaginary service?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This bug is relatively easy to detect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Automated scanners can be programmed to probe every endpoint and check for authentication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Important to check not just 1st layer authentication, but also deeper layers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E.g. unauthenticated -&gt; user as well as user -&gt; administrator authentication</a:t>
            </a:r>
          </a:p>
          <a:p>
            <a:pPr indent="-298450" lvl="0" marL="457200">
              <a:spcBef>
                <a:spcPts val="0"/>
              </a:spcBef>
            </a:pPr>
            <a:r>
              <a:rPr lang="en"/>
              <a:t>This slide contains various tools that can be helpful in testing for this CWE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Most competent developers will implement the following mitigations to prevent this CWE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Unit Testing: every time a new feature is added to the application, it is automatically tested for various bugs (to include security flaws)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Source code reviews: Human reviewers auditing source code line-by-line (slow, but can be effective)</a:t>
            </a:r>
          </a:p>
          <a:p>
            <a:pPr indent="-298450" lvl="0" marL="457200">
              <a:spcBef>
                <a:spcPts val="0"/>
              </a:spcBef>
            </a:pPr>
            <a:r>
              <a:rPr lang="en"/>
              <a:t>Application pentesting: 3rd party penetration testers hired to test the application in the final stages of development (expensive)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>
              <a:spcBef>
                <a:spcPts val="0"/>
              </a:spcBef>
            </a:pPr>
            <a:r>
              <a:rPr lang="en"/>
              <a:t>See slide for Mitre summary of this CWE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1143000" y="2701528"/>
            <a:ext cx="6858000" cy="20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D8D8D8"/>
              </a:buClr>
              <a:buFont typeface="Arial"/>
              <a:buNone/>
              <a:defRPr b="0" i="0" sz="2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 rot="5400000">
            <a:off x="2560770" y="-1602335"/>
            <a:ext cx="3953100" cy="87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 rot="5400000">
            <a:off x="5753462" y="1612772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 rot="5400000">
            <a:off x="1543787" y="-511027"/>
            <a:ext cx="4059900" cy="65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rIns="68575" wrap="square" tIns="3427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623888" y="996555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623888" y="3156349"/>
            <a:ext cx="78867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336885" y="830179"/>
            <a:ext cx="4178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x="4629151" y="830179"/>
            <a:ext cx="4322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omparison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idx="1" type="body"/>
          </p:nvPr>
        </p:nvSpPr>
        <p:spPr>
          <a:xfrm>
            <a:off x="312992" y="750405"/>
            <a:ext cx="41988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298174" y="1186741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3" type="body"/>
          </p:nvPr>
        </p:nvSpPr>
        <p:spPr>
          <a:xfrm>
            <a:off x="4646454" y="750405"/>
            <a:ext cx="4202400" cy="36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4" type="body"/>
          </p:nvPr>
        </p:nvSpPr>
        <p:spPr>
          <a:xfrm>
            <a:off x="4649908" y="1186742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31" name="Shape 31"/>
          <p:cNvCxnSpPr/>
          <p:nvPr/>
        </p:nvCxnSpPr>
        <p:spPr>
          <a:xfrm>
            <a:off x="163997" y="730526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" name="Shape 32"/>
          <p:cNvCxnSpPr/>
          <p:nvPr/>
        </p:nvCxnSpPr>
        <p:spPr>
          <a:xfrm>
            <a:off x="4571353" y="730526"/>
            <a:ext cx="600" cy="403680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" name="Shape 33"/>
          <p:cNvCxnSpPr/>
          <p:nvPr/>
        </p:nvCxnSpPr>
        <p:spPr>
          <a:xfrm>
            <a:off x="163996" y="1128091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4" name="Shape 34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282908" y="71403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540458" y="714040"/>
            <a:ext cx="5318700" cy="40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127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54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08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08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08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08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282908" y="191418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323249" y="74056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4" name="Shape 44"/>
          <p:cNvSpPr/>
          <p:nvPr>
            <p:ph idx="2" type="pic"/>
          </p:nvPr>
        </p:nvSpPr>
        <p:spPr>
          <a:xfrm>
            <a:off x="3500116" y="740569"/>
            <a:ext cx="5326500" cy="4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61111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6875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78571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23249" y="194071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9595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 rot="5400000">
            <a:off x="4244083" y="-4244099"/>
            <a:ext cx="655800" cy="91440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0" y="111310"/>
                </a:lnTo>
                <a:lnTo>
                  <a:pt x="0" y="105255"/>
                </a:lnTo>
                <a:lnTo>
                  <a:pt x="0" y="0"/>
                </a:lnTo>
                <a:lnTo>
                  <a:pt x="31586" y="0"/>
                </a:lnTo>
                <a:lnTo>
                  <a:pt x="31586" y="106061"/>
                </a:lnTo>
                <a:lnTo>
                  <a:pt x="117218" y="108246"/>
                </a:lnTo>
                <a:lnTo>
                  <a:pt x="120000" y="108246"/>
                </a:lnTo>
                <a:lnTo>
                  <a:pt x="120000" y="120000"/>
                </a:lnTo>
                <a:lnTo>
                  <a:pt x="31586" y="120000"/>
                </a:lnTo>
                <a:lnTo>
                  <a:pt x="31586" y="1200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F3F3F3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" name="Shape 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68750"/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SzPct val="78571"/>
              <a:buNone/>
              <a:defRPr sz="1400"/>
            </a:lvl2pPr>
            <a:lvl3pPr indent="0" lvl="2" rtl="0">
              <a:spcBef>
                <a:spcPts val="0"/>
              </a:spcBef>
              <a:buSzPct val="78571"/>
              <a:buNone/>
              <a:defRPr sz="1400"/>
            </a:lvl3pPr>
            <a:lvl4pPr indent="0" lvl="3" rtl="0">
              <a:spcBef>
                <a:spcPts val="0"/>
              </a:spcBef>
              <a:buSzPct val="78571"/>
              <a:buNone/>
              <a:defRPr sz="1400"/>
            </a:lvl4pPr>
            <a:lvl5pPr indent="0" lvl="4" rtl="0">
              <a:spcBef>
                <a:spcPts val="0"/>
              </a:spcBef>
              <a:buSzPct val="78571"/>
              <a:buNone/>
              <a:defRPr sz="1400"/>
            </a:lvl5pPr>
            <a:lvl6pPr indent="0" lvl="5" rtl="0">
              <a:spcBef>
                <a:spcPts val="0"/>
              </a:spcBef>
              <a:buSzPct val="78571"/>
              <a:buNone/>
              <a:defRPr sz="1400"/>
            </a:lvl6pPr>
            <a:lvl7pPr indent="0" lvl="6" rtl="0">
              <a:spcBef>
                <a:spcPts val="0"/>
              </a:spcBef>
              <a:buSzPct val="78571"/>
              <a:buNone/>
              <a:defRPr sz="1400"/>
            </a:lvl7pPr>
            <a:lvl8pPr indent="0" lvl="7" rtl="0">
              <a:spcBef>
                <a:spcPts val="0"/>
              </a:spcBef>
              <a:buSzPct val="78571"/>
              <a:buNone/>
              <a:defRPr sz="1400"/>
            </a:lvl8pPr>
            <a:lvl9pPr indent="0" lvl="8" rtl="0">
              <a:spcBef>
                <a:spcPts val="0"/>
              </a:spcBef>
              <a:buSzPct val="78571"/>
              <a:buNone/>
              <a:defRPr sz="1400"/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9" name="Shape 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3883" y="23005"/>
            <a:ext cx="886200" cy="59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/>
          <p:nvPr/>
        </p:nvSpPr>
        <p:spPr>
          <a:xfrm>
            <a:off x="1" y="4981074"/>
            <a:ext cx="9144000" cy="16260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F3F3F3"/>
              </a:buClr>
              <a:buSzPct val="25000"/>
              <a:buFont typeface="Droid Sans"/>
              <a:buNone/>
            </a:pPr>
            <a:r>
              <a:rPr b="0" i="0" lang="en" sz="700" u="none" cap="none" strike="noStrike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rPr>
              <a:t>US Army Cyber School, Cyber Center of Excellence</a:t>
            </a:r>
          </a:p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7543799" y="4981076"/>
            <a:ext cx="1600200" cy="1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" name="Shape 12"/>
          <p:cNvSpPr txBox="1"/>
          <p:nvPr/>
        </p:nvSpPr>
        <p:spPr>
          <a:xfrm>
            <a:off x="904875" y="-1189"/>
            <a:ext cx="82296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1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Ctr="0" anchor="b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CWE-306</a:t>
            </a:r>
          </a:p>
        </p:txBody>
      </p:sp>
      <p:sp>
        <p:nvSpPr>
          <p:cNvPr id="61" name="Shape 61"/>
          <p:cNvSpPr txBox="1"/>
          <p:nvPr>
            <p:ph idx="1" type="subTitle"/>
          </p:nvPr>
        </p:nvSpPr>
        <p:spPr>
          <a:xfrm>
            <a:off x="1143000" y="2701528"/>
            <a:ext cx="6858000" cy="20991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Missing Authentication for Critical Function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it Works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Design oversight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Functions that should be inaccessible are accessible </a:t>
            </a:r>
          </a:p>
        </p:txBody>
      </p:sp>
      <p:sp>
        <p:nvSpPr>
          <p:cNvPr id="68" name="Shape 68"/>
          <p:cNvSpPr/>
          <p:nvPr/>
        </p:nvSpPr>
        <p:spPr>
          <a:xfrm>
            <a:off x="2987925" y="2208925"/>
            <a:ext cx="149400" cy="1056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" name="Shape 69"/>
          <p:cNvSpPr/>
          <p:nvPr/>
        </p:nvSpPr>
        <p:spPr>
          <a:xfrm>
            <a:off x="2987925" y="3788325"/>
            <a:ext cx="149400" cy="6720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276050" y="2208925"/>
            <a:ext cx="1803300" cy="2667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</a:rPr>
              <a:t>Delete Users</a:t>
            </a:r>
          </a:p>
        </p:txBody>
      </p:sp>
      <p:sp>
        <p:nvSpPr>
          <p:cNvPr id="71" name="Shape 71"/>
          <p:cNvSpPr/>
          <p:nvPr/>
        </p:nvSpPr>
        <p:spPr>
          <a:xfrm>
            <a:off x="3276050" y="2603775"/>
            <a:ext cx="1803300" cy="2667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</a:rPr>
              <a:t>Add User</a:t>
            </a:r>
          </a:p>
        </p:txBody>
      </p:sp>
      <p:sp>
        <p:nvSpPr>
          <p:cNvPr id="72" name="Shape 72"/>
          <p:cNvSpPr/>
          <p:nvPr/>
        </p:nvSpPr>
        <p:spPr>
          <a:xfrm>
            <a:off x="3276050" y="2998625"/>
            <a:ext cx="1803300" cy="2667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</a:rPr>
              <a:t>Change User Password</a:t>
            </a:r>
          </a:p>
        </p:txBody>
      </p:sp>
      <p:sp>
        <p:nvSpPr>
          <p:cNvPr id="73" name="Shape 73"/>
          <p:cNvSpPr/>
          <p:nvPr/>
        </p:nvSpPr>
        <p:spPr>
          <a:xfrm>
            <a:off x="3276050" y="3393475"/>
            <a:ext cx="1803300" cy="2667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</a:rPr>
              <a:t>Change User Email</a:t>
            </a:r>
          </a:p>
        </p:txBody>
      </p:sp>
      <p:sp>
        <p:nvSpPr>
          <p:cNvPr id="74" name="Shape 74"/>
          <p:cNvSpPr/>
          <p:nvPr/>
        </p:nvSpPr>
        <p:spPr>
          <a:xfrm>
            <a:off x="3276050" y="3788325"/>
            <a:ext cx="1803300" cy="2667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</a:rPr>
              <a:t>Create Post</a:t>
            </a:r>
          </a:p>
        </p:txBody>
      </p:sp>
      <p:sp>
        <p:nvSpPr>
          <p:cNvPr id="75" name="Shape 75"/>
          <p:cNvSpPr/>
          <p:nvPr/>
        </p:nvSpPr>
        <p:spPr>
          <a:xfrm>
            <a:off x="3276050" y="4183175"/>
            <a:ext cx="1803300" cy="2667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</a:rPr>
              <a:t>Create Comment</a:t>
            </a:r>
          </a:p>
        </p:txBody>
      </p:sp>
      <p:sp>
        <p:nvSpPr>
          <p:cNvPr id="76" name="Shape 76"/>
          <p:cNvSpPr/>
          <p:nvPr/>
        </p:nvSpPr>
        <p:spPr>
          <a:xfrm>
            <a:off x="2006200" y="2230225"/>
            <a:ext cx="843000" cy="224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/>
          <p:nvPr/>
        </p:nvSpPr>
        <p:spPr>
          <a:xfrm>
            <a:off x="2006200" y="2625075"/>
            <a:ext cx="843000" cy="224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>
            <a:off x="2006200" y="2998625"/>
            <a:ext cx="843000" cy="224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/>
        </p:nvSpPr>
        <p:spPr>
          <a:xfrm>
            <a:off x="2006200" y="3414775"/>
            <a:ext cx="1269900" cy="224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" name="Shape 80"/>
          <p:cNvSpPr/>
          <p:nvPr/>
        </p:nvSpPr>
        <p:spPr>
          <a:xfrm>
            <a:off x="2006200" y="3830925"/>
            <a:ext cx="843000" cy="224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/>
        </p:nvSpPr>
        <p:spPr>
          <a:xfrm>
            <a:off x="2006200" y="4204475"/>
            <a:ext cx="843000" cy="224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 txBox="1"/>
          <p:nvPr/>
        </p:nvSpPr>
        <p:spPr>
          <a:xfrm>
            <a:off x="2160975" y="4609775"/>
            <a:ext cx="2737200" cy="3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Imperfect authentication layer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x="85525" y="3355075"/>
            <a:ext cx="1803300" cy="3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Unauthenticated requests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5447700" y="3355075"/>
            <a:ext cx="1803300" cy="3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Sensitive services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to Detect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Scanners: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Burp Suite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Zed Attack Proxy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Web libraries: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Python requests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Source code analysis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Look for inconsistent application of authentication checks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Look for HTTP error codes:</a:t>
            </a:r>
          </a:p>
          <a:p>
            <a:pPr indent="-317500" lvl="1" marL="914400" rtl="0">
              <a:spcBef>
                <a:spcPts val="0"/>
              </a:spcBef>
            </a:pPr>
            <a:r>
              <a:rPr lang="en"/>
              <a:t>401 Unauthorized</a:t>
            </a:r>
          </a:p>
          <a:p>
            <a:pPr indent="-317500" lvl="1" marL="914400">
              <a:spcBef>
                <a:spcPts val="0"/>
              </a:spcBef>
            </a:pPr>
            <a:r>
              <a:rPr lang="en"/>
              <a:t>403 Forbidden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Mitigations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Comprehensive unit testing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Source code reviews</a:t>
            </a:r>
          </a:p>
          <a:p>
            <a:pPr indent="-330200" lvl="0" marL="457200">
              <a:spcBef>
                <a:spcPts val="0"/>
              </a:spcBef>
            </a:pPr>
            <a:r>
              <a:rPr lang="en"/>
              <a:t>Application pentesting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Summary (Discussion)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Weakness Prevalence: Common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Consequences: Security bypass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Remediation Cost: Low to High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Ease of Detection: Moderate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Attack Frequency: Sometimes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Attacker Awareness: High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yberTemplateD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