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Droid Sans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DroidSans-bold.fntdata"/><Relationship Id="rId12" Type="http://schemas.openxmlformats.org/officeDocument/2006/relationships/font" Target="fonts/DroidSans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98757" y="685020"/>
            <a:ext cx="6062100" cy="34299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6592" y="4344030"/>
            <a:ext cx="54864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indent="-317500" lvl="0" marL="457200" rtl="0">
              <a:spcBef>
                <a:spcPts val="0"/>
              </a:spcBef>
              <a:buChar char="●"/>
            </a:pPr>
            <a:r>
              <a:rPr lang="en"/>
              <a:t>5-day block of instruction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Introduces basic computer security concepts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Technical course, not a policy course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Intended to be wide and shallow rather than narrow and deep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TLO: Students are able to detect and exploit the most common security issues through a deliberate assessment process and the use of command-line tools</a:t>
            </a:r>
          </a:p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3883832" y="8684928"/>
            <a:ext cx="29727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98757" y="685020"/>
            <a:ext cx="6062100" cy="34299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6592" y="4344030"/>
            <a:ext cx="54864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indent="-317500" lvl="0" marL="457200" rtl="0">
              <a:spcBef>
                <a:spcPts val="0"/>
              </a:spcBef>
              <a:buChar char="●"/>
            </a:pPr>
            <a:r>
              <a:rPr lang="en"/>
              <a:t>Lab network hosted on USACYS’ OpenStack implementation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Students will learn basic OpenStack usage through participation in the CSS lab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Specific topics: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Horizon interface familiarization: “Horizon” is the web-based dashboard of OpenStack that allows users to do basic user management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Create single instance: Students will learn how to create a single instance in OpenStack that will be used to scan/attack other machines in the lab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Use heat templates: “Heat” is a templating service often included in OpenStack that allows users to go beyond creating single instances:</a:t>
            </a:r>
          </a:p>
          <a:p>
            <a:pPr indent="-228600" lvl="2" marL="1371600" rtl="0">
              <a:spcBef>
                <a:spcPts val="0"/>
              </a:spcBef>
              <a:buChar char="■"/>
            </a:pPr>
            <a:r>
              <a:rPr lang="en"/>
              <a:t>Multiple virtual machines possibly connected through a virtualized network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Design lab environments: The CSS lab environment serves as example of what is possible with OpenStack, enabling students to build their own training environments</a:t>
            </a:r>
          </a:p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3883832" y="8684928"/>
            <a:ext cx="29727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98757" y="685020"/>
            <a:ext cx="6062100" cy="34299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6592" y="4344030"/>
            <a:ext cx="54864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indent="-317500" lvl="0" marL="457200" rtl="0">
              <a:spcBef>
                <a:spcPts val="0"/>
              </a:spcBef>
              <a:buChar char="●"/>
            </a:pPr>
            <a:r>
              <a:rPr lang="en"/>
              <a:t>Students will learn about the most common security issues as defined by Mitre’s top25 list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Vulnerability classification: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CWEs are broad categories of vulnerabilities, defined by Mitre, designed to help security professionals identify and discuss security issues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CVEs are identifiers for a single security flaw in a specific piece of software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CWE top 25 list was compiled in 2011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Although much has changed since 2011, the “big issues” in computer security have mostly remained the same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5 topics will be covered in class: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SQL injection: common bug that allows an attacker access to an application’s database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OS command injection: high-severity bug that allows an attacker to take control of an application’s underlying operating system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XSS: common bug that allows attackers to target clients who visit trusted web servers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Buffer overflow: an older bug that allows attackers to shut down target applications or take control of the underlying operating system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Missing Authentication Controls: common bug that allows attackers to access parts of an application that they should not be authorized to access</a:t>
            </a:r>
          </a:p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3883832" y="8684928"/>
            <a:ext cx="29727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course will move from generalized concepts to concrete applications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 simple step-by-step security assessment process will be covered that students will use later in the lab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 few public security assessment tools will be covered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The objective of this section is not to teach specific tools, but generally how to use security assessment tools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The class will cover public information sources that can be used to research vulnerabilities and find public exploits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lab is the core component of the CSS module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98757" y="685020"/>
            <a:ext cx="6062100" cy="34299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6592" y="4344030"/>
            <a:ext cx="54864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indent="-317500" lvl="0" marL="457200" rtl="0">
              <a:spcBef>
                <a:spcPts val="0"/>
              </a:spcBef>
              <a:buChar char="●"/>
            </a:pPr>
            <a:r>
              <a:rPr lang="en"/>
              <a:t>This class will touch on wireless attacks in the lecture and teach practical application through a WPA cracking exercise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RF theory: how radio waves travel through space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WEP:	 this class will briefly cover how WEP functions as well as why WEP is no longer a secure protocol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WPA: this class will cover WPA (the most common WiFi encryption protocol) and common attacks against it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In the practical portion students will do individual walkthroughs of a WPA-PSK attack using the Aircrack-ng suite of tools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The following aspects of aircrack will be covered during the individual walkthroughs: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Aircrack-ng monitoring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Aircrack-ng replay attacks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Aircrack-ng offline brute-forcing</a:t>
            </a:r>
          </a:p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3883832" y="8684928"/>
            <a:ext cx="29727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9525" lIns="89525" rIns="89525" wrap="square" tIns="89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cwe.mitre.org/top25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Computer Security Survey Week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OpenStack Basics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Horizon interface familiarization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Create a single instance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Use heat templates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Design lab environments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Top 5 CWEs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CWE = Common Weakness Enumeration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More broad than CVE (Common Vulnerabilities and Exposures)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Taken from: </a:t>
            </a:r>
            <a:r>
              <a:rPr lang="en" sz="1400" u="sng">
                <a:solidFill>
                  <a:schemeClr val="accent5"/>
                </a:solidFill>
                <a:hlinkClick r:id="rId3"/>
              </a:rPr>
              <a:t>http://cwe.mitre.org/top25/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2011 compilation of most important vulnerabilities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Old, but foundational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5 Topics: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SQL injection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OS command injection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XSS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Buffer overflow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Missing Authentication Controls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Pentesting Tools/Techniques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Step-by-step process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Tools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Useful public information sources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CSS Lab Exercise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2 Networks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External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1 tutorial server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1 easy server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1 medium server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1 difficult server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Internal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3 PCs, varying levels of difficulty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Objective: Get “shell” access on at least 3 machines (excluding tutorial)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Wireless Attacks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RF theory basics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WEP (Wired Equivalency Protocol)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Function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Common attacks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WPA (Wireless Protected Access)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Function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Common attacks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Aircrack-ng suite of tools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Deliverables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Lab Report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Documentation of CSS Lab Exercise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Document exploitation process of at least 3 machines (excluding tutorial)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Exam questions on common core final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Wireless attacks on FTX objective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