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6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y="5143500" cx="9144000"/>
  <p:notesSz cx="6858000" cy="9144000"/>
  <p:embeddedFontLst>
    <p:embeddedFont>
      <p:font typeface="Droid Sans"/>
      <p:regular r:id="rId13"/>
      <p:bold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font" Target="fonts/DroidSans-regular.fntdata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4" Type="http://schemas.openxmlformats.org/officeDocument/2006/relationships/font" Target="fonts/DroidSans-bold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298450" lvl="0" marL="457200" rtl="0">
              <a:spcBef>
                <a:spcPts val="0"/>
              </a:spcBef>
            </a:pPr>
            <a:r>
              <a:rPr lang="en"/>
              <a:t>The CSS lab network is simply a series of vulnerable openstack instances attached to the VTA “public” network (10.50.0.0/16)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Student instances (attack machines) are also connected to public.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The 10.50.0.0/16 network is not accessible from outside of VTA (i.e., students will not be able to access this network from home)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298450" lvl="0" marL="457200" rtl="0">
              <a:spcBef>
                <a:spcPts val="0"/>
              </a:spcBef>
            </a:pPr>
            <a:r>
              <a:rPr lang="en"/>
              <a:t>The first step in the pentesting process is </a:t>
            </a:r>
            <a:r>
              <a:rPr lang="en"/>
              <a:t>reconnaissance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At this point, the attacker should “look like” a normal user (no identifiably malicious traffic)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A wealth of information from publicly available sources</a:t>
            </a:r>
          </a:p>
          <a:p>
            <a:pPr indent="-298450" lvl="0" marL="457200">
              <a:spcBef>
                <a:spcPts val="0"/>
              </a:spcBef>
            </a:pPr>
            <a:r>
              <a:rPr lang="en"/>
              <a:t>Good public information gathering builds a strong foundation for the rest of the assessment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298450" lvl="0" marL="457200" rtl="0">
              <a:spcBef>
                <a:spcPts val="0"/>
              </a:spcBef>
            </a:pPr>
            <a:r>
              <a:rPr lang="en"/>
              <a:t>The next phase involves determining what ports are open on target systems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Ports represent the attack surface of a system: if the system is directly exploited, it will be through an open port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This is a bit of an oversimplification, but in the context of CSS lab, the statement holds true.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Nmap is really the only tool necessary for this phase as far as the CSS lab is concerned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Shape 9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298450" lvl="0" marL="457200" rtl="0">
              <a:spcBef>
                <a:spcPts val="0"/>
              </a:spcBef>
            </a:pPr>
            <a:r>
              <a:rPr lang="en"/>
              <a:t>Service enumeration involves getting as much information as possible from open ports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Target systems can be thought of as software “stacks”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The Web application requires underlying server software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The server software requires an underlying operating system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The operating system requires a correctly functioning kernel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How is the concept of a software “stack” useful for security assessments?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Security bugs higher on the stack are generally more common but less impactful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Security bugs lower on the stack are generally less common but more impactful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Key to this phase is the use of a specific tool for a specific type of software</a:t>
            </a:r>
          </a:p>
          <a:p>
            <a:pPr indent="-298450" lvl="0" marL="457200">
              <a:spcBef>
                <a:spcPts val="0"/>
              </a:spcBef>
            </a:pPr>
            <a:r>
              <a:rPr lang="en"/>
              <a:t>See slide for a list of tools and software they are optimized for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298450" lvl="0" marL="457200" rtl="0">
              <a:spcBef>
                <a:spcPts val="0"/>
              </a:spcBef>
            </a:pPr>
            <a:r>
              <a:rPr lang="en"/>
              <a:t>In the exploitation phase, an attempt should be made to gain some kind of access to the target system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The success of this phase is largely determined by the quality of the findings from previous phases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Public exploits are collected in the following repositories: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Exploitdb: managed by Rapid7, generally high-quality/verified exploits, to include metasploit modules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Security Focus: fast analysis of vulnerabilities as they are announced, exploit code provided when available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Seclists: security mailing lists, often where exploits are first publicly released (sometimes the code is a little “rough around the edges” though)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Often exploits come in the form of POCs (proof of concept) that are only tested against a single system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The same code may not immediately work in a different environment (e.g. Debian vs Ubuntu)</a:t>
            </a:r>
          </a:p>
          <a:p>
            <a:pPr indent="-298450" lvl="1" marL="914400">
              <a:spcBef>
                <a:spcPts val="0"/>
              </a:spcBef>
            </a:pPr>
            <a:r>
              <a:rPr lang="en"/>
              <a:t>A skilled analyst will be able to understand the exploit code and modify it to work in different environments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298450" lvl="0" marL="457200" rtl="0">
              <a:spcBef>
                <a:spcPts val="0"/>
              </a:spcBef>
            </a:pPr>
            <a:r>
              <a:rPr lang="en"/>
              <a:t>There is still a lot of work to be done after initial access is gained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Privilege escalation: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On a Windows machine: going from a non-administrative user to full administrative access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On a *nix system: going from a low-privilege account/process to a process with full root permissions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In general, low privilege access means you can only read/write/configure a portion of the system; full administrative/root access means you can read/write/configure all portions of the system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Back to Recon/Enumeration phase: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Explore the local system and look for “interesting” resources</a:t>
            </a:r>
          </a:p>
          <a:p>
            <a:pPr indent="-298450" lvl="1" marL="914400">
              <a:spcBef>
                <a:spcPts val="0"/>
              </a:spcBef>
            </a:pPr>
            <a:r>
              <a:rPr lang="en"/>
              <a:t>Resources may be in the form of local assets (a local database) or connections to other machines that are not available to the public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298450" lvl="0" marL="457200">
              <a:spcBef>
                <a:spcPts val="0"/>
              </a:spcBef>
            </a:pPr>
            <a:r>
              <a:rPr lang="en"/>
              <a:t>Provide documentation rubric in form of printouts or email through class leaders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wrap="square" tIns="68575"/>
          <a:lstStyle>
            <a:lvl1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Droid Sans"/>
              <a:buNone/>
              <a:defRPr b="1" i="0" sz="34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None/>
              <a:defRPr sz="1400"/>
            </a:lvl2pPr>
            <a:lvl3pPr indent="0" lvl="2" rtl="0">
              <a:spcBef>
                <a:spcPts val="0"/>
              </a:spcBef>
              <a:buNone/>
              <a:defRPr sz="1400"/>
            </a:lvl3pPr>
            <a:lvl4pPr indent="0" lvl="3" rtl="0">
              <a:spcBef>
                <a:spcPts val="0"/>
              </a:spcBef>
              <a:buNone/>
              <a:defRPr sz="1400"/>
            </a:lvl4pPr>
            <a:lvl5pPr indent="0" lvl="4" rtl="0">
              <a:spcBef>
                <a:spcPts val="0"/>
              </a:spcBef>
              <a:buNone/>
              <a:defRPr sz="1400"/>
            </a:lvl5pPr>
            <a:lvl6pPr indent="0" lvl="5" rtl="0">
              <a:spcBef>
                <a:spcPts val="0"/>
              </a:spcBef>
              <a:buNone/>
              <a:defRPr sz="1400"/>
            </a:lvl6pPr>
            <a:lvl7pPr indent="0" lvl="6" rtl="0">
              <a:spcBef>
                <a:spcPts val="0"/>
              </a:spcBef>
              <a:buNone/>
              <a:defRPr sz="1400"/>
            </a:lvl7pPr>
            <a:lvl8pPr indent="0" lvl="7" rtl="0">
              <a:spcBef>
                <a:spcPts val="0"/>
              </a:spcBef>
              <a:buNone/>
              <a:defRPr sz="1400"/>
            </a:lvl8pPr>
            <a:lvl9pPr indent="0" lvl="8" rtl="0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15" name="Shape 15"/>
          <p:cNvSpPr txBox="1"/>
          <p:nvPr>
            <p:ph idx="1" type="subTitle"/>
          </p:nvPr>
        </p:nvSpPr>
        <p:spPr>
          <a:xfrm>
            <a:off x="1143000" y="2701528"/>
            <a:ext cx="6858000" cy="20991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0" lvl="0" marL="0" marR="0" rtl="0" algn="ctr">
              <a:lnSpc>
                <a:spcPct val="90000"/>
              </a:lnSpc>
              <a:spcBef>
                <a:spcPts val="600"/>
              </a:spcBef>
              <a:buClr>
                <a:srgbClr val="D8D8D8"/>
              </a:buClr>
              <a:buFont typeface="Arial"/>
              <a:buNone/>
              <a:defRPr b="0" i="0" sz="2000" u="none" cap="none" strike="noStrike">
                <a:solidFill>
                  <a:srgbClr val="D8D8D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254000" marR="0" rtl="0" algn="ctr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520700" marR="0" rtl="0" algn="ctr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774700" marR="0" rtl="0" algn="ctr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028700" marR="0" rtl="0" algn="ctr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282700" marR="0" rtl="0" algn="ctr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1549400" marR="0" rtl="0" algn="ctr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803400" marR="0" rtl="0" algn="ctr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057400" marR="0" rtl="0" algn="ctr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x">
  <p:cSld name="Title and Vertical 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x="1132522" y="185381"/>
            <a:ext cx="8011500" cy="47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Droid Sans"/>
              <a:buNone/>
              <a:defRPr b="1" i="0" sz="16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None/>
              <a:defRPr sz="1400"/>
            </a:lvl2pPr>
            <a:lvl3pPr indent="0" lvl="2" rtl="0">
              <a:spcBef>
                <a:spcPts val="0"/>
              </a:spcBef>
              <a:buNone/>
              <a:defRPr sz="1400"/>
            </a:lvl3pPr>
            <a:lvl4pPr indent="0" lvl="3" rtl="0">
              <a:spcBef>
                <a:spcPts val="0"/>
              </a:spcBef>
              <a:buNone/>
              <a:defRPr sz="1400"/>
            </a:lvl4pPr>
            <a:lvl5pPr indent="0" lvl="4" rtl="0">
              <a:spcBef>
                <a:spcPts val="0"/>
              </a:spcBef>
              <a:buNone/>
              <a:defRPr sz="1400"/>
            </a:lvl5pPr>
            <a:lvl6pPr indent="0" lvl="5" rtl="0">
              <a:spcBef>
                <a:spcPts val="0"/>
              </a:spcBef>
              <a:buNone/>
              <a:defRPr sz="1400"/>
            </a:lvl6pPr>
            <a:lvl7pPr indent="0" lvl="6" rtl="0">
              <a:spcBef>
                <a:spcPts val="0"/>
              </a:spcBef>
              <a:buNone/>
              <a:defRPr sz="1400"/>
            </a:lvl7pPr>
            <a:lvl8pPr indent="0" lvl="7" rtl="0">
              <a:spcBef>
                <a:spcPts val="0"/>
              </a:spcBef>
              <a:buNone/>
              <a:defRPr sz="1400"/>
            </a:lvl8pPr>
            <a:lvl9pPr indent="0" lvl="8" rtl="0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48" name="Shape 48"/>
          <p:cNvSpPr txBox="1"/>
          <p:nvPr>
            <p:ph idx="1" type="body"/>
          </p:nvPr>
        </p:nvSpPr>
        <p:spPr>
          <a:xfrm rot="5400000">
            <a:off x="2560770" y="-1602335"/>
            <a:ext cx="3953100" cy="87321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-25400" lvl="0" marL="12700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" lvl="1" marL="381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3500" lvl="2" marL="647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3500" lvl="3" marL="901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63500" lvl="4" marL="1155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63500" lvl="5" marL="1409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63500" lvl="6" marL="1676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3500" lvl="7" marL="1930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3500" lvl="8" marL="2184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itleAndTx">
  <p:cSld name="Vertical Title and Text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type="title"/>
          </p:nvPr>
        </p:nvSpPr>
        <p:spPr>
          <a:xfrm rot="5400000">
            <a:off x="5753462" y="1612772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Droid Sans"/>
              <a:buNone/>
              <a:defRPr b="1" i="0" sz="16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None/>
              <a:defRPr sz="1400"/>
            </a:lvl2pPr>
            <a:lvl3pPr indent="0" lvl="2" rtl="0">
              <a:spcBef>
                <a:spcPts val="0"/>
              </a:spcBef>
              <a:buNone/>
              <a:defRPr sz="1400"/>
            </a:lvl3pPr>
            <a:lvl4pPr indent="0" lvl="3" rtl="0">
              <a:spcBef>
                <a:spcPts val="0"/>
              </a:spcBef>
              <a:buNone/>
              <a:defRPr sz="1400"/>
            </a:lvl4pPr>
            <a:lvl5pPr indent="0" lvl="4" rtl="0">
              <a:spcBef>
                <a:spcPts val="0"/>
              </a:spcBef>
              <a:buNone/>
              <a:defRPr sz="1400"/>
            </a:lvl5pPr>
            <a:lvl6pPr indent="0" lvl="5" rtl="0">
              <a:spcBef>
                <a:spcPts val="0"/>
              </a:spcBef>
              <a:buNone/>
              <a:defRPr sz="1400"/>
            </a:lvl6pPr>
            <a:lvl7pPr indent="0" lvl="6" rtl="0">
              <a:spcBef>
                <a:spcPts val="0"/>
              </a:spcBef>
              <a:buNone/>
              <a:defRPr sz="1400"/>
            </a:lvl7pPr>
            <a:lvl8pPr indent="0" lvl="7" rtl="0">
              <a:spcBef>
                <a:spcPts val="0"/>
              </a:spcBef>
              <a:buNone/>
              <a:defRPr sz="1400"/>
            </a:lvl8pPr>
            <a:lvl9pPr indent="0" lvl="8" rtl="0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51" name="Shape 51"/>
          <p:cNvSpPr txBox="1"/>
          <p:nvPr>
            <p:ph idx="1" type="body"/>
          </p:nvPr>
        </p:nvSpPr>
        <p:spPr>
          <a:xfrm rot="5400000">
            <a:off x="1543787" y="-511027"/>
            <a:ext cx="4059900" cy="65181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-25400" lvl="0" marL="12700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" lvl="1" marL="381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3500" lvl="2" marL="647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3500" lvl="3" marL="901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63500" lvl="4" marL="1155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63500" lvl="5" marL="1409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63500" lvl="6" marL="1676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3500" lvl="7" marL="1930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3500" lvl="8" marL="2184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x">
  <p:cSld name="Title and bod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68575" lIns="68575" rIns="68575" wrap="square" tIns="6857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68575" lIns="68575" rIns="68575" wrap="square" tIns="6857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55" name="Shape 5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34275" lIns="68575" rIns="68575" wrap="square" tIns="3427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">
  <p:cSld name="Title and Content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1132522" y="185381"/>
            <a:ext cx="8011500" cy="47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Droid Sans"/>
              <a:buNone/>
              <a:defRPr b="1" i="0" sz="16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None/>
              <a:defRPr sz="1400"/>
            </a:lvl2pPr>
            <a:lvl3pPr indent="0" lvl="2" rtl="0">
              <a:spcBef>
                <a:spcPts val="0"/>
              </a:spcBef>
              <a:buNone/>
              <a:defRPr sz="1400"/>
            </a:lvl3pPr>
            <a:lvl4pPr indent="0" lvl="3" rtl="0">
              <a:spcBef>
                <a:spcPts val="0"/>
              </a:spcBef>
              <a:buNone/>
              <a:defRPr sz="1400"/>
            </a:lvl4pPr>
            <a:lvl5pPr indent="0" lvl="4" rtl="0">
              <a:spcBef>
                <a:spcPts val="0"/>
              </a:spcBef>
              <a:buNone/>
              <a:defRPr sz="1400"/>
            </a:lvl5pPr>
            <a:lvl6pPr indent="0" lvl="5" rtl="0">
              <a:spcBef>
                <a:spcPts val="0"/>
              </a:spcBef>
              <a:buNone/>
              <a:defRPr sz="1400"/>
            </a:lvl6pPr>
            <a:lvl7pPr indent="0" lvl="6" rtl="0">
              <a:spcBef>
                <a:spcPts val="0"/>
              </a:spcBef>
              <a:buNone/>
              <a:defRPr sz="1400"/>
            </a:lvl7pPr>
            <a:lvl8pPr indent="0" lvl="7" rtl="0">
              <a:spcBef>
                <a:spcPts val="0"/>
              </a:spcBef>
              <a:buNone/>
              <a:defRPr sz="1400"/>
            </a:lvl8pPr>
            <a:lvl9pPr indent="0" lvl="8" rtl="0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171451" y="787165"/>
            <a:ext cx="8732100" cy="39531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-25400" lvl="0" marL="12700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" lvl="1" marL="381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3500" lvl="2" marL="647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3500" lvl="3" marL="901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63500" lvl="4" marL="1155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63500" lvl="5" marL="1409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63500" lvl="6" marL="1676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3500" lvl="7" marL="1930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3500" lvl="8" marL="2184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/>
          <p:nvPr>
            <p:ph type="title"/>
          </p:nvPr>
        </p:nvSpPr>
        <p:spPr>
          <a:xfrm>
            <a:off x="623888" y="996555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wrap="square" tIns="68575"/>
          <a:lstStyle>
            <a:lvl1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Droid Sans"/>
              <a:buNone/>
              <a:defRPr b="1" i="0" sz="34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None/>
              <a:defRPr sz="1400"/>
            </a:lvl2pPr>
            <a:lvl3pPr indent="0" lvl="2" rtl="0">
              <a:spcBef>
                <a:spcPts val="0"/>
              </a:spcBef>
              <a:buNone/>
              <a:defRPr sz="1400"/>
            </a:lvl3pPr>
            <a:lvl4pPr indent="0" lvl="3" rtl="0">
              <a:spcBef>
                <a:spcPts val="0"/>
              </a:spcBef>
              <a:buNone/>
              <a:defRPr sz="1400"/>
            </a:lvl4pPr>
            <a:lvl5pPr indent="0" lvl="4" rtl="0">
              <a:spcBef>
                <a:spcPts val="0"/>
              </a:spcBef>
              <a:buNone/>
              <a:defRPr sz="1400"/>
            </a:lvl5pPr>
            <a:lvl6pPr indent="0" lvl="5" rtl="0">
              <a:spcBef>
                <a:spcPts val="0"/>
              </a:spcBef>
              <a:buNone/>
              <a:defRPr sz="1400"/>
            </a:lvl6pPr>
            <a:lvl7pPr indent="0" lvl="6" rtl="0">
              <a:spcBef>
                <a:spcPts val="0"/>
              </a:spcBef>
              <a:buNone/>
              <a:defRPr sz="1400"/>
            </a:lvl7pPr>
            <a:lvl8pPr indent="0" lvl="7" rtl="0">
              <a:spcBef>
                <a:spcPts val="0"/>
              </a:spcBef>
              <a:buNone/>
              <a:defRPr sz="1400"/>
            </a:lvl8pPr>
            <a:lvl9pPr indent="0" lvl="8" rtl="0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21" name="Shape 21"/>
          <p:cNvSpPr txBox="1"/>
          <p:nvPr>
            <p:ph idx="1" type="body"/>
          </p:nvPr>
        </p:nvSpPr>
        <p:spPr>
          <a:xfrm>
            <a:off x="623888" y="3156349"/>
            <a:ext cx="7886700" cy="15963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0" lvl="0" marL="0" marR="0" rtl="0" algn="ctr">
              <a:lnSpc>
                <a:spcPct val="90000"/>
              </a:lnSpc>
              <a:spcBef>
                <a:spcPts val="60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254000" marR="0" rtl="0" algn="l">
              <a:lnSpc>
                <a:spcPct val="90000"/>
              </a:lnSpc>
              <a:spcBef>
                <a:spcPts val="300"/>
              </a:spcBef>
              <a:buClr>
                <a:srgbClr val="888888"/>
              </a:buClr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520700" marR="0" rtl="0" algn="l">
              <a:lnSpc>
                <a:spcPct val="90000"/>
              </a:lnSpc>
              <a:spcBef>
                <a:spcPts val="300"/>
              </a:spcBef>
              <a:buClr>
                <a:srgbClr val="888888"/>
              </a:buClr>
              <a:buFont typeface="Arial"/>
              <a:buNone/>
              <a:defRPr b="0" i="0" sz="1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774700" marR="0" rtl="0" algn="l">
              <a:lnSpc>
                <a:spcPct val="90000"/>
              </a:lnSpc>
              <a:spcBef>
                <a:spcPts val="300"/>
              </a:spcBef>
              <a:buClr>
                <a:srgbClr val="888888"/>
              </a:buClr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028700" marR="0" rtl="0" algn="l">
              <a:lnSpc>
                <a:spcPct val="90000"/>
              </a:lnSpc>
              <a:spcBef>
                <a:spcPts val="300"/>
              </a:spcBef>
              <a:buClr>
                <a:srgbClr val="888888"/>
              </a:buClr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282700" marR="0" rtl="0" algn="l">
              <a:lnSpc>
                <a:spcPct val="90000"/>
              </a:lnSpc>
              <a:spcBef>
                <a:spcPts val="300"/>
              </a:spcBef>
              <a:buClr>
                <a:srgbClr val="888888"/>
              </a:buClr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1549400" marR="0" rtl="0" algn="l">
              <a:lnSpc>
                <a:spcPct val="90000"/>
              </a:lnSpc>
              <a:spcBef>
                <a:spcPts val="300"/>
              </a:spcBef>
              <a:buClr>
                <a:srgbClr val="888888"/>
              </a:buClr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803400" marR="0" rtl="0" algn="l">
              <a:lnSpc>
                <a:spcPct val="90000"/>
              </a:lnSpc>
              <a:spcBef>
                <a:spcPts val="300"/>
              </a:spcBef>
              <a:buClr>
                <a:srgbClr val="888888"/>
              </a:buClr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057400" marR="0" rtl="0" algn="l">
              <a:lnSpc>
                <a:spcPct val="90000"/>
              </a:lnSpc>
              <a:spcBef>
                <a:spcPts val="300"/>
              </a:spcBef>
              <a:buClr>
                <a:srgbClr val="888888"/>
              </a:buClr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Obj">
  <p:cSld name="Two Content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/>
          <p:nvPr>
            <p:ph type="title"/>
          </p:nvPr>
        </p:nvSpPr>
        <p:spPr>
          <a:xfrm>
            <a:off x="1132522" y="185381"/>
            <a:ext cx="8011500" cy="47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Droid Sans"/>
              <a:buNone/>
              <a:defRPr b="1" i="0" sz="16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None/>
              <a:defRPr sz="1400"/>
            </a:lvl2pPr>
            <a:lvl3pPr indent="0" lvl="2" rtl="0">
              <a:spcBef>
                <a:spcPts val="0"/>
              </a:spcBef>
              <a:buNone/>
              <a:defRPr sz="1400"/>
            </a:lvl3pPr>
            <a:lvl4pPr indent="0" lvl="3" rtl="0">
              <a:spcBef>
                <a:spcPts val="0"/>
              </a:spcBef>
              <a:buNone/>
              <a:defRPr sz="1400"/>
            </a:lvl4pPr>
            <a:lvl5pPr indent="0" lvl="4" rtl="0">
              <a:spcBef>
                <a:spcPts val="0"/>
              </a:spcBef>
              <a:buNone/>
              <a:defRPr sz="1400"/>
            </a:lvl5pPr>
            <a:lvl6pPr indent="0" lvl="5" rtl="0">
              <a:spcBef>
                <a:spcPts val="0"/>
              </a:spcBef>
              <a:buNone/>
              <a:defRPr sz="1400"/>
            </a:lvl6pPr>
            <a:lvl7pPr indent="0" lvl="6" rtl="0">
              <a:spcBef>
                <a:spcPts val="0"/>
              </a:spcBef>
              <a:buNone/>
              <a:defRPr sz="1400"/>
            </a:lvl7pPr>
            <a:lvl8pPr indent="0" lvl="7" rtl="0">
              <a:spcBef>
                <a:spcPts val="0"/>
              </a:spcBef>
              <a:buNone/>
              <a:defRPr sz="1400"/>
            </a:lvl8pPr>
            <a:lvl9pPr indent="0" lvl="8" rtl="0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24" name="Shape 24"/>
          <p:cNvSpPr txBox="1"/>
          <p:nvPr>
            <p:ph idx="1" type="body"/>
          </p:nvPr>
        </p:nvSpPr>
        <p:spPr>
          <a:xfrm>
            <a:off x="336885" y="830179"/>
            <a:ext cx="4178100" cy="40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-25400" lvl="0" marL="12700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" lvl="1" marL="381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3500" lvl="2" marL="647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3500" lvl="3" marL="901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63500" lvl="4" marL="1155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63500" lvl="5" marL="1409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63500" lvl="6" marL="1676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3500" lvl="7" marL="1930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3500" lvl="8" marL="2184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5" name="Shape 25"/>
          <p:cNvSpPr txBox="1"/>
          <p:nvPr>
            <p:ph idx="2" type="body"/>
          </p:nvPr>
        </p:nvSpPr>
        <p:spPr>
          <a:xfrm>
            <a:off x="4629151" y="830179"/>
            <a:ext cx="4322100" cy="40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-25400" lvl="0" marL="12700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" lvl="1" marL="381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3500" lvl="2" marL="647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3500" lvl="3" marL="901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63500" lvl="4" marL="1155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63500" lvl="5" marL="1409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63500" lvl="6" marL="1676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3500" lvl="7" marL="1930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3500" lvl="8" marL="2184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omparison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/>
          <p:nvPr>
            <p:ph idx="1" type="body"/>
          </p:nvPr>
        </p:nvSpPr>
        <p:spPr>
          <a:xfrm>
            <a:off x="312992" y="750405"/>
            <a:ext cx="4198800" cy="3576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wrap="square" tIns="68575"/>
          <a:lstStyle>
            <a:lvl1pPr indent="0" lvl="0" marL="0" marR="0" rtl="0" algn="ctr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254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1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520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1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774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1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028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1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282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1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1549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1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803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1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057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1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8" name="Shape 28"/>
          <p:cNvSpPr txBox="1"/>
          <p:nvPr>
            <p:ph idx="2" type="body"/>
          </p:nvPr>
        </p:nvSpPr>
        <p:spPr>
          <a:xfrm>
            <a:off x="298174" y="1186741"/>
            <a:ext cx="4198800" cy="36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-25400" lvl="0" marL="12700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" lvl="1" marL="381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3500" lvl="2" marL="647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3500" lvl="3" marL="901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63500" lvl="4" marL="1155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63500" lvl="5" marL="1409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63500" lvl="6" marL="1676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3500" lvl="7" marL="1930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3500" lvl="8" marL="2184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9" name="Shape 29"/>
          <p:cNvSpPr txBox="1"/>
          <p:nvPr>
            <p:ph idx="3" type="body"/>
          </p:nvPr>
        </p:nvSpPr>
        <p:spPr>
          <a:xfrm>
            <a:off x="4646454" y="750405"/>
            <a:ext cx="4202400" cy="3675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wrap="square" tIns="68575"/>
          <a:lstStyle>
            <a:lvl1pPr indent="0" lvl="0" marL="0" marR="0" rtl="0" algn="ctr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254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1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520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1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774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1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028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1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282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1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1549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1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803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1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057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1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" name="Shape 30"/>
          <p:cNvSpPr txBox="1"/>
          <p:nvPr>
            <p:ph idx="4" type="body"/>
          </p:nvPr>
        </p:nvSpPr>
        <p:spPr>
          <a:xfrm>
            <a:off x="4649908" y="1186742"/>
            <a:ext cx="4198800" cy="36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-25400" lvl="0" marL="12700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" lvl="1" marL="381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3500" lvl="2" marL="647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3500" lvl="3" marL="901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63500" lvl="4" marL="1155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63500" lvl="5" marL="1409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63500" lvl="6" marL="1676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3500" lvl="7" marL="1930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3500" lvl="8" marL="2184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cxnSp>
        <p:nvCxnSpPr>
          <p:cNvPr id="31" name="Shape 31"/>
          <p:cNvCxnSpPr/>
          <p:nvPr/>
        </p:nvCxnSpPr>
        <p:spPr>
          <a:xfrm>
            <a:off x="163997" y="730526"/>
            <a:ext cx="8814900" cy="0"/>
          </a:xfrm>
          <a:prstGeom prst="straightConnector1">
            <a:avLst/>
          </a:prstGeom>
          <a:noFill/>
          <a:ln cap="flat" cmpd="sng" w="9525">
            <a:solidFill>
              <a:srgbClr val="BFBFBF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2" name="Shape 32"/>
          <p:cNvCxnSpPr/>
          <p:nvPr/>
        </p:nvCxnSpPr>
        <p:spPr>
          <a:xfrm>
            <a:off x="4571353" y="730526"/>
            <a:ext cx="600" cy="4036800"/>
          </a:xfrm>
          <a:prstGeom prst="straightConnector1">
            <a:avLst/>
          </a:prstGeom>
          <a:noFill/>
          <a:ln cap="flat" cmpd="sng" w="9525">
            <a:solidFill>
              <a:srgbClr val="BFBFBF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3" name="Shape 33"/>
          <p:cNvCxnSpPr/>
          <p:nvPr/>
        </p:nvCxnSpPr>
        <p:spPr>
          <a:xfrm>
            <a:off x="163996" y="1128091"/>
            <a:ext cx="8814900" cy="0"/>
          </a:xfrm>
          <a:prstGeom prst="straightConnector1">
            <a:avLst/>
          </a:prstGeom>
          <a:noFill/>
          <a:ln cap="flat" cmpd="sng" w="9525">
            <a:solidFill>
              <a:srgbClr val="BFBFBF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34" name="Shape 34"/>
          <p:cNvSpPr txBox="1"/>
          <p:nvPr>
            <p:ph type="title"/>
          </p:nvPr>
        </p:nvSpPr>
        <p:spPr>
          <a:xfrm>
            <a:off x="1132522" y="185381"/>
            <a:ext cx="8011500" cy="47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Droid Sans"/>
              <a:buNone/>
              <a:defRPr b="1" i="0" sz="16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None/>
              <a:defRPr sz="1400"/>
            </a:lvl2pPr>
            <a:lvl3pPr indent="0" lvl="2" rtl="0">
              <a:spcBef>
                <a:spcPts val="0"/>
              </a:spcBef>
              <a:buNone/>
              <a:defRPr sz="1400"/>
            </a:lvl3pPr>
            <a:lvl4pPr indent="0" lvl="3" rtl="0">
              <a:spcBef>
                <a:spcPts val="0"/>
              </a:spcBef>
              <a:buNone/>
              <a:defRPr sz="1400"/>
            </a:lvl4pPr>
            <a:lvl5pPr indent="0" lvl="4" rtl="0">
              <a:spcBef>
                <a:spcPts val="0"/>
              </a:spcBef>
              <a:buNone/>
              <a:defRPr sz="1400"/>
            </a:lvl5pPr>
            <a:lvl6pPr indent="0" lvl="5" rtl="0">
              <a:spcBef>
                <a:spcPts val="0"/>
              </a:spcBef>
              <a:buNone/>
              <a:defRPr sz="1400"/>
            </a:lvl6pPr>
            <a:lvl7pPr indent="0" lvl="6" rtl="0">
              <a:spcBef>
                <a:spcPts val="0"/>
              </a:spcBef>
              <a:buNone/>
              <a:defRPr sz="1400"/>
            </a:lvl7pPr>
            <a:lvl8pPr indent="0" lvl="7" rtl="0">
              <a:spcBef>
                <a:spcPts val="0"/>
              </a:spcBef>
              <a:buNone/>
              <a:defRPr sz="1400"/>
            </a:lvl8pPr>
            <a:lvl9pPr indent="0" lvl="8" rtl="0">
              <a:spcBef>
                <a:spcPts val="0"/>
              </a:spcBef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x="1132522" y="185381"/>
            <a:ext cx="8011500" cy="47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Droid Sans"/>
              <a:buNone/>
              <a:defRPr b="1" i="0" sz="16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None/>
              <a:defRPr sz="1400"/>
            </a:lvl2pPr>
            <a:lvl3pPr indent="0" lvl="2" rtl="0">
              <a:spcBef>
                <a:spcPts val="0"/>
              </a:spcBef>
              <a:buNone/>
              <a:defRPr sz="1400"/>
            </a:lvl3pPr>
            <a:lvl4pPr indent="0" lvl="3" rtl="0">
              <a:spcBef>
                <a:spcPts val="0"/>
              </a:spcBef>
              <a:buNone/>
              <a:defRPr sz="1400"/>
            </a:lvl4pPr>
            <a:lvl5pPr indent="0" lvl="4" rtl="0">
              <a:spcBef>
                <a:spcPts val="0"/>
              </a:spcBef>
              <a:buNone/>
              <a:defRPr sz="1400"/>
            </a:lvl5pPr>
            <a:lvl6pPr indent="0" lvl="5" rtl="0">
              <a:spcBef>
                <a:spcPts val="0"/>
              </a:spcBef>
              <a:buNone/>
              <a:defRPr sz="1400"/>
            </a:lvl6pPr>
            <a:lvl7pPr indent="0" lvl="6" rtl="0">
              <a:spcBef>
                <a:spcPts val="0"/>
              </a:spcBef>
              <a:buNone/>
              <a:defRPr sz="1400"/>
            </a:lvl7pPr>
            <a:lvl8pPr indent="0" lvl="7" rtl="0">
              <a:spcBef>
                <a:spcPts val="0"/>
              </a:spcBef>
              <a:buNone/>
              <a:defRPr sz="1400"/>
            </a:lvl8pPr>
            <a:lvl9pPr indent="0" lvl="8" rtl="0">
              <a:spcBef>
                <a:spcPts val="0"/>
              </a:spcBef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Tx">
  <p:cSld name="Content with Ca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/>
          <p:nvPr>
            <p:ph type="title"/>
          </p:nvPr>
        </p:nvSpPr>
        <p:spPr>
          <a:xfrm>
            <a:off x="282908" y="714039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Droid Sans"/>
              <a:buNone/>
              <a:defRPr b="1" i="0" sz="18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None/>
              <a:defRPr sz="1400"/>
            </a:lvl2pPr>
            <a:lvl3pPr indent="0" lvl="2" rtl="0">
              <a:spcBef>
                <a:spcPts val="0"/>
              </a:spcBef>
              <a:buNone/>
              <a:defRPr sz="1400"/>
            </a:lvl3pPr>
            <a:lvl4pPr indent="0" lvl="3" rtl="0">
              <a:spcBef>
                <a:spcPts val="0"/>
              </a:spcBef>
              <a:buNone/>
              <a:defRPr sz="1400"/>
            </a:lvl4pPr>
            <a:lvl5pPr indent="0" lvl="4" rtl="0">
              <a:spcBef>
                <a:spcPts val="0"/>
              </a:spcBef>
              <a:buNone/>
              <a:defRPr sz="1400"/>
            </a:lvl5pPr>
            <a:lvl6pPr indent="0" lvl="5" rtl="0">
              <a:spcBef>
                <a:spcPts val="0"/>
              </a:spcBef>
              <a:buNone/>
              <a:defRPr sz="1400"/>
            </a:lvl6pPr>
            <a:lvl7pPr indent="0" lvl="6" rtl="0">
              <a:spcBef>
                <a:spcPts val="0"/>
              </a:spcBef>
              <a:buNone/>
              <a:defRPr sz="1400"/>
            </a:lvl7pPr>
            <a:lvl8pPr indent="0" lvl="7" rtl="0">
              <a:spcBef>
                <a:spcPts val="0"/>
              </a:spcBef>
              <a:buNone/>
              <a:defRPr sz="1400"/>
            </a:lvl8pPr>
            <a:lvl9pPr indent="0" lvl="8" rtl="0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3540458" y="714040"/>
            <a:ext cx="5318700" cy="40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-12700" lvl="0" marL="12700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5400" lvl="1" marL="381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50800" lvl="2" marL="647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3500" lvl="3" marL="901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50800" lvl="4" marL="1155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50800" lvl="5" marL="1409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63500" lvl="6" marL="1676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3500" lvl="7" marL="1930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50800" lvl="8" marL="2184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2" type="body"/>
          </p:nvPr>
        </p:nvSpPr>
        <p:spPr>
          <a:xfrm>
            <a:off x="282908" y="1914189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254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520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774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028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282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1549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803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057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picTx">
  <p:cSld name="Picture with Caption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/>
          <p:nvPr>
            <p:ph type="title"/>
          </p:nvPr>
        </p:nvSpPr>
        <p:spPr>
          <a:xfrm>
            <a:off x="323249" y="740569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Droid Sans"/>
              <a:buNone/>
              <a:defRPr b="1" i="0" sz="18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None/>
              <a:defRPr sz="1400"/>
            </a:lvl2pPr>
            <a:lvl3pPr indent="0" lvl="2" rtl="0">
              <a:spcBef>
                <a:spcPts val="0"/>
              </a:spcBef>
              <a:buNone/>
              <a:defRPr sz="1400"/>
            </a:lvl3pPr>
            <a:lvl4pPr indent="0" lvl="3" rtl="0">
              <a:spcBef>
                <a:spcPts val="0"/>
              </a:spcBef>
              <a:buNone/>
              <a:defRPr sz="1400"/>
            </a:lvl4pPr>
            <a:lvl5pPr indent="0" lvl="4" rtl="0">
              <a:spcBef>
                <a:spcPts val="0"/>
              </a:spcBef>
              <a:buNone/>
              <a:defRPr sz="1400"/>
            </a:lvl5pPr>
            <a:lvl6pPr indent="0" lvl="5" rtl="0">
              <a:spcBef>
                <a:spcPts val="0"/>
              </a:spcBef>
              <a:buNone/>
              <a:defRPr sz="1400"/>
            </a:lvl6pPr>
            <a:lvl7pPr indent="0" lvl="6" rtl="0">
              <a:spcBef>
                <a:spcPts val="0"/>
              </a:spcBef>
              <a:buNone/>
              <a:defRPr sz="1400"/>
            </a:lvl7pPr>
            <a:lvl8pPr indent="0" lvl="7" rtl="0">
              <a:spcBef>
                <a:spcPts val="0"/>
              </a:spcBef>
              <a:buNone/>
              <a:defRPr sz="1400"/>
            </a:lvl8pPr>
            <a:lvl9pPr indent="0" lvl="8" rtl="0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44" name="Shape 44"/>
          <p:cNvSpPr/>
          <p:nvPr>
            <p:ph idx="2" type="pic"/>
          </p:nvPr>
        </p:nvSpPr>
        <p:spPr>
          <a:xfrm>
            <a:off x="3500116" y="740569"/>
            <a:ext cx="5326500" cy="40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61111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254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6875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520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78571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774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028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282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1549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803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057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x="323249" y="1940719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254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520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774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028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282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1549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803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057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95959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/>
        </p:nvSpPr>
        <p:spPr>
          <a:xfrm rot="5400000">
            <a:off x="4244083" y="-4244099"/>
            <a:ext cx="655800" cy="9144000"/>
          </a:xfrm>
          <a:custGeom>
            <a:pathLst>
              <a:path extrusionOk="0" h="120000" w="120000">
                <a:moveTo>
                  <a:pt x="0" y="120000"/>
                </a:moveTo>
                <a:lnTo>
                  <a:pt x="0" y="111310"/>
                </a:lnTo>
                <a:lnTo>
                  <a:pt x="0" y="105255"/>
                </a:lnTo>
                <a:lnTo>
                  <a:pt x="0" y="0"/>
                </a:lnTo>
                <a:lnTo>
                  <a:pt x="31586" y="0"/>
                </a:lnTo>
                <a:lnTo>
                  <a:pt x="31586" y="106061"/>
                </a:lnTo>
                <a:lnTo>
                  <a:pt x="117218" y="108246"/>
                </a:lnTo>
                <a:lnTo>
                  <a:pt x="120000" y="108246"/>
                </a:lnTo>
                <a:lnTo>
                  <a:pt x="120000" y="120000"/>
                </a:lnTo>
                <a:lnTo>
                  <a:pt x="31586" y="120000"/>
                </a:lnTo>
                <a:lnTo>
                  <a:pt x="31586" y="12000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51425" lIns="51425" rIns="51425" wrap="square" tIns="5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1000" u="none" cap="none" strike="noStrike">
              <a:solidFill>
                <a:srgbClr val="F3F3F3"/>
              </a:solidFill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7" name="Shape 7"/>
          <p:cNvSpPr txBox="1"/>
          <p:nvPr>
            <p:ph type="title"/>
          </p:nvPr>
        </p:nvSpPr>
        <p:spPr>
          <a:xfrm>
            <a:off x="1132522" y="185381"/>
            <a:ext cx="8011500" cy="47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SzPct val="68750"/>
              <a:buFont typeface="Droid Sans"/>
              <a:buNone/>
              <a:defRPr b="1" i="0" sz="16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SzPct val="78571"/>
              <a:buNone/>
              <a:defRPr sz="1400"/>
            </a:lvl2pPr>
            <a:lvl3pPr indent="0" lvl="2" rtl="0">
              <a:spcBef>
                <a:spcPts val="0"/>
              </a:spcBef>
              <a:buSzPct val="78571"/>
              <a:buNone/>
              <a:defRPr sz="1400"/>
            </a:lvl3pPr>
            <a:lvl4pPr indent="0" lvl="3" rtl="0">
              <a:spcBef>
                <a:spcPts val="0"/>
              </a:spcBef>
              <a:buSzPct val="78571"/>
              <a:buNone/>
              <a:defRPr sz="1400"/>
            </a:lvl4pPr>
            <a:lvl5pPr indent="0" lvl="4" rtl="0">
              <a:spcBef>
                <a:spcPts val="0"/>
              </a:spcBef>
              <a:buSzPct val="78571"/>
              <a:buNone/>
              <a:defRPr sz="1400"/>
            </a:lvl5pPr>
            <a:lvl6pPr indent="0" lvl="5" rtl="0">
              <a:spcBef>
                <a:spcPts val="0"/>
              </a:spcBef>
              <a:buSzPct val="78571"/>
              <a:buNone/>
              <a:defRPr sz="1400"/>
            </a:lvl6pPr>
            <a:lvl7pPr indent="0" lvl="6" rtl="0">
              <a:spcBef>
                <a:spcPts val="0"/>
              </a:spcBef>
              <a:buSzPct val="78571"/>
              <a:buNone/>
              <a:defRPr sz="1400"/>
            </a:lvl7pPr>
            <a:lvl8pPr indent="0" lvl="7" rtl="0">
              <a:spcBef>
                <a:spcPts val="0"/>
              </a:spcBef>
              <a:buSzPct val="78571"/>
              <a:buNone/>
              <a:defRPr sz="1400"/>
            </a:lvl8pPr>
            <a:lvl9pPr indent="0" lvl="8" rtl="0">
              <a:spcBef>
                <a:spcPts val="0"/>
              </a:spcBef>
              <a:buSzPct val="78571"/>
              <a:buNone/>
              <a:defRPr sz="1400"/>
            </a:lvl9pPr>
          </a:lstStyle>
          <a:p/>
        </p:txBody>
      </p:sp>
      <p:sp>
        <p:nvSpPr>
          <p:cNvPr id="8" name="Shape 8"/>
          <p:cNvSpPr txBox="1"/>
          <p:nvPr>
            <p:ph idx="1" type="body"/>
          </p:nvPr>
        </p:nvSpPr>
        <p:spPr>
          <a:xfrm>
            <a:off x="171451" y="787165"/>
            <a:ext cx="8732100" cy="39531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-25400" lvl="0" marL="12700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" lvl="1" marL="381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3500" lvl="2" marL="647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3500" lvl="3" marL="901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63500" lvl="4" marL="1155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63500" lvl="5" marL="1409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63500" lvl="6" marL="1676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3500" lvl="7" marL="1930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3500" lvl="8" marL="2184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id="9" name="Shape 9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33883" y="23005"/>
            <a:ext cx="886200" cy="5979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hape 10"/>
          <p:cNvSpPr/>
          <p:nvPr/>
        </p:nvSpPr>
        <p:spPr>
          <a:xfrm>
            <a:off x="1" y="4981074"/>
            <a:ext cx="9144000" cy="162600"/>
          </a:xfrm>
          <a:prstGeom prst="rect">
            <a:avLst/>
          </a:prstGeom>
          <a:solidFill>
            <a:srgbClr val="282828"/>
          </a:solidFill>
          <a:ln>
            <a:noFill/>
          </a:ln>
        </p:spPr>
        <p:txBody>
          <a:bodyPr anchorCtr="0" anchor="ctr" bIns="51425" lIns="51425" rIns="51425" wrap="square" tIns="5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rgbClr val="F3F3F3"/>
              </a:buClr>
              <a:buSzPct val="25000"/>
              <a:buFont typeface="Droid Sans"/>
              <a:buNone/>
            </a:pPr>
            <a:r>
              <a:rPr b="0" i="0" lang="en" sz="700" u="none" cap="none" strike="noStrike">
                <a:solidFill>
                  <a:srgbClr val="F3F3F3"/>
                </a:solidFill>
                <a:latin typeface="Droid Sans"/>
                <a:ea typeface="Droid Sans"/>
                <a:cs typeface="Droid Sans"/>
                <a:sym typeface="Droid Sans"/>
              </a:rPr>
              <a:t>US Army Cyber School, Cyber Center of Excellence</a:t>
            </a:r>
          </a:p>
        </p:txBody>
      </p:sp>
      <p:sp>
        <p:nvSpPr>
          <p:cNvPr id="11" name="Shape 11"/>
          <p:cNvSpPr txBox="1"/>
          <p:nvPr>
            <p:ph idx="12" type="sldNum"/>
          </p:nvPr>
        </p:nvSpPr>
        <p:spPr>
          <a:xfrm>
            <a:off x="7543799" y="4981076"/>
            <a:ext cx="1600200" cy="16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12" name="Shape 12"/>
          <p:cNvSpPr txBox="1"/>
          <p:nvPr/>
        </p:nvSpPr>
        <p:spPr>
          <a:xfrm>
            <a:off x="904875" y="-1189"/>
            <a:ext cx="8229600" cy="6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wrap="square" tIns="3427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1" i="0" sz="3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Ctr="0" anchor="b" bIns="68575" lIns="68575" rIns="68575" wrap="square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CSS Lab</a:t>
            </a:r>
          </a:p>
        </p:txBody>
      </p:sp>
      <p:sp>
        <p:nvSpPr>
          <p:cNvPr id="61" name="Shape 61"/>
          <p:cNvSpPr txBox="1"/>
          <p:nvPr>
            <p:ph idx="1" type="subTitle"/>
          </p:nvPr>
        </p:nvSpPr>
        <p:spPr>
          <a:xfrm>
            <a:off x="1143000" y="2701528"/>
            <a:ext cx="6858000" cy="2099100"/>
          </a:xfrm>
          <a:prstGeom prst="rect">
            <a:avLst/>
          </a:prstGeom>
        </p:spPr>
        <p:txBody>
          <a:bodyPr anchorCtr="0" anchor="t" bIns="68575" lIns="68575" rIns="68575" wrap="square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x="5109900" y="183450"/>
            <a:ext cx="4034100" cy="572700"/>
          </a:xfrm>
          <a:prstGeom prst="rect">
            <a:avLst/>
          </a:prstGeom>
        </p:spPr>
        <p:txBody>
          <a:bodyPr anchorCtr="0" anchor="ctr" bIns="68575" lIns="68575" rIns="68575" wrap="square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CSS Lab Network</a:t>
            </a:r>
          </a:p>
        </p:txBody>
      </p:sp>
      <p:sp>
        <p:nvSpPr>
          <p:cNvPr id="67" name="Shape 67"/>
          <p:cNvSpPr/>
          <p:nvPr/>
        </p:nvSpPr>
        <p:spPr>
          <a:xfrm>
            <a:off x="3129925" y="2531800"/>
            <a:ext cx="2233548" cy="1500768"/>
          </a:xfrm>
          <a:prstGeom prst="cloud">
            <a:avLst/>
          </a:prstGeom>
          <a:solidFill>
            <a:srgbClr val="00FFF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Public VTA Network 10.50.0.0/16</a:t>
            </a:r>
          </a:p>
        </p:txBody>
      </p:sp>
      <p:sp>
        <p:nvSpPr>
          <p:cNvPr id="68" name="Shape 68"/>
          <p:cNvSpPr/>
          <p:nvPr/>
        </p:nvSpPr>
        <p:spPr>
          <a:xfrm>
            <a:off x="3454100" y="1467863"/>
            <a:ext cx="1585200" cy="3594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“Attack” Machine</a:t>
            </a:r>
          </a:p>
        </p:txBody>
      </p:sp>
      <p:cxnSp>
        <p:nvCxnSpPr>
          <p:cNvPr id="69" name="Shape 69"/>
          <p:cNvCxnSpPr>
            <a:stCxn id="68" idx="2"/>
            <a:endCxn id="67" idx="3"/>
          </p:cNvCxnSpPr>
          <p:nvPr/>
        </p:nvCxnSpPr>
        <p:spPr>
          <a:xfrm>
            <a:off x="4246700" y="1827263"/>
            <a:ext cx="0" cy="7902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70" name="Shape 70"/>
          <p:cNvSpPr/>
          <p:nvPr/>
        </p:nvSpPr>
        <p:spPr>
          <a:xfrm>
            <a:off x="6046875" y="2637425"/>
            <a:ext cx="1585200" cy="359400"/>
          </a:xfrm>
          <a:prstGeom prst="rect">
            <a:avLst/>
          </a:prstGeom>
          <a:solidFill>
            <a:srgbClr val="0000F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Vulnerable </a:t>
            </a:r>
            <a:r>
              <a:rPr lang="en">
                <a:solidFill>
                  <a:schemeClr val="lt1"/>
                </a:solidFill>
              </a:rPr>
              <a:t>#1</a:t>
            </a:r>
          </a:p>
        </p:txBody>
      </p:sp>
      <p:sp>
        <p:nvSpPr>
          <p:cNvPr id="71" name="Shape 71"/>
          <p:cNvSpPr/>
          <p:nvPr/>
        </p:nvSpPr>
        <p:spPr>
          <a:xfrm>
            <a:off x="6046875" y="3102475"/>
            <a:ext cx="1585200" cy="359400"/>
          </a:xfrm>
          <a:prstGeom prst="rect">
            <a:avLst/>
          </a:prstGeom>
          <a:solidFill>
            <a:srgbClr val="0000F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Vulnerable </a:t>
            </a:r>
            <a:r>
              <a:rPr lang="en">
                <a:solidFill>
                  <a:schemeClr val="lt1"/>
                </a:solidFill>
              </a:rPr>
              <a:t>#2</a:t>
            </a:r>
          </a:p>
        </p:txBody>
      </p:sp>
      <p:sp>
        <p:nvSpPr>
          <p:cNvPr id="72" name="Shape 72"/>
          <p:cNvSpPr/>
          <p:nvPr/>
        </p:nvSpPr>
        <p:spPr>
          <a:xfrm>
            <a:off x="6046875" y="3567525"/>
            <a:ext cx="1585200" cy="359400"/>
          </a:xfrm>
          <a:prstGeom prst="rect">
            <a:avLst/>
          </a:prstGeom>
          <a:solidFill>
            <a:srgbClr val="0000F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Vulnerable</a:t>
            </a:r>
            <a:r>
              <a:rPr lang="en">
                <a:solidFill>
                  <a:schemeClr val="lt1"/>
                </a:solidFill>
              </a:rPr>
              <a:t> #3</a:t>
            </a:r>
          </a:p>
        </p:txBody>
      </p:sp>
      <p:cxnSp>
        <p:nvCxnSpPr>
          <p:cNvPr id="73" name="Shape 73"/>
          <p:cNvCxnSpPr>
            <a:stCxn id="70" idx="1"/>
            <a:endCxn id="67" idx="0"/>
          </p:cNvCxnSpPr>
          <p:nvPr/>
        </p:nvCxnSpPr>
        <p:spPr>
          <a:xfrm flipH="1">
            <a:off x="5361675" y="2817125"/>
            <a:ext cx="685200" cy="465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74" name="Shape 74"/>
          <p:cNvCxnSpPr>
            <a:stCxn id="71" idx="1"/>
            <a:endCxn id="67" idx="0"/>
          </p:cNvCxnSpPr>
          <p:nvPr/>
        </p:nvCxnSpPr>
        <p:spPr>
          <a:xfrm rot="10800000">
            <a:off x="5361675" y="3282175"/>
            <a:ext cx="685200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75" name="Shape 75"/>
          <p:cNvCxnSpPr>
            <a:stCxn id="72" idx="1"/>
            <a:endCxn id="67" idx="0"/>
          </p:cNvCxnSpPr>
          <p:nvPr/>
        </p:nvCxnSpPr>
        <p:spPr>
          <a:xfrm rot="10800000">
            <a:off x="5361675" y="3282225"/>
            <a:ext cx="685200" cy="465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76" name="Shape 76"/>
          <p:cNvSpPr/>
          <p:nvPr/>
        </p:nvSpPr>
        <p:spPr>
          <a:xfrm>
            <a:off x="5757900" y="2181063"/>
            <a:ext cx="1585200" cy="359400"/>
          </a:xfrm>
          <a:prstGeom prst="rect">
            <a:avLst/>
          </a:prstGeom>
          <a:solidFill>
            <a:srgbClr val="9900F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Tutorial Machine</a:t>
            </a:r>
          </a:p>
        </p:txBody>
      </p:sp>
      <p:cxnSp>
        <p:nvCxnSpPr>
          <p:cNvPr id="77" name="Shape 77"/>
          <p:cNvCxnSpPr>
            <a:stCxn id="67" idx="0"/>
            <a:endCxn id="76" idx="1"/>
          </p:cNvCxnSpPr>
          <p:nvPr/>
        </p:nvCxnSpPr>
        <p:spPr>
          <a:xfrm flipH="1" rot="10800000">
            <a:off x="5361612" y="2360884"/>
            <a:ext cx="396300" cy="9213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78" name="Shape 78"/>
          <p:cNvSpPr/>
          <p:nvPr/>
        </p:nvSpPr>
        <p:spPr>
          <a:xfrm>
            <a:off x="212975" y="2531800"/>
            <a:ext cx="2233548" cy="1500768"/>
          </a:xfrm>
          <a:prstGeom prst="cloud">
            <a:avLst/>
          </a:prstGeom>
          <a:solidFill>
            <a:srgbClr val="00FFF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Internet</a:t>
            </a:r>
          </a:p>
        </p:txBody>
      </p:sp>
      <p:cxnSp>
        <p:nvCxnSpPr>
          <p:cNvPr id="79" name="Shape 79"/>
          <p:cNvCxnSpPr>
            <a:stCxn id="78" idx="0"/>
            <a:endCxn id="67" idx="2"/>
          </p:cNvCxnSpPr>
          <p:nvPr/>
        </p:nvCxnSpPr>
        <p:spPr>
          <a:xfrm>
            <a:off x="2444662" y="3282184"/>
            <a:ext cx="692100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80" name="Shape 80"/>
          <p:cNvSpPr/>
          <p:nvPr/>
        </p:nvSpPr>
        <p:spPr>
          <a:xfrm>
            <a:off x="2191750" y="3082628"/>
            <a:ext cx="1197900" cy="257400"/>
          </a:xfrm>
          <a:prstGeom prst="rect">
            <a:avLst/>
          </a:prstGeom>
          <a:solidFill>
            <a:srgbClr val="FF990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Firewall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68575" lIns="68575" rIns="68575" wrap="square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Reconnaissance</a:t>
            </a:r>
            <a:r>
              <a:rPr lang="en"/>
              <a:t> &amp; Public Information Gathering</a:t>
            </a:r>
          </a:p>
        </p:txBody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68575" lIns="68575" rIns="68575" wrap="square" tIns="68575">
            <a:noAutofit/>
          </a:bodyPr>
          <a:lstStyle/>
          <a:p>
            <a:pPr indent="-330200" lvl="0" marL="457200" rtl="0">
              <a:spcBef>
                <a:spcPts val="0"/>
              </a:spcBef>
            </a:pPr>
            <a:r>
              <a:rPr lang="en"/>
              <a:t>Access target web servers as a normal user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What is the server’s purpose?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What type of software is used?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How many web pages does the server host?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Look for publicly available information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Are any employee names publicly exposed?</a:t>
            </a:r>
          </a:p>
          <a:p>
            <a:pPr indent="-298450" lvl="2" marL="1371600" rtl="0">
              <a:spcBef>
                <a:spcPts val="0"/>
              </a:spcBef>
            </a:pPr>
            <a:r>
              <a:rPr lang="en"/>
              <a:t>Contact information?</a:t>
            </a:r>
          </a:p>
          <a:p>
            <a:pPr indent="-298450" lvl="2" marL="1371600" rtl="0">
              <a:spcBef>
                <a:spcPts val="0"/>
              </a:spcBef>
            </a:pPr>
            <a:r>
              <a:rPr lang="en"/>
              <a:t>Social media?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Who built the software that runs on the web server?</a:t>
            </a:r>
          </a:p>
          <a:p>
            <a:pPr indent="-298450" lvl="2" marL="1371600" rtl="0">
              <a:spcBef>
                <a:spcPts val="0"/>
              </a:spcBef>
            </a:pPr>
            <a:r>
              <a:rPr lang="en"/>
              <a:t>Is source code available?</a:t>
            </a:r>
          </a:p>
          <a:p>
            <a:pPr indent="-298450" lvl="2" marL="1371600" rtl="0">
              <a:spcBef>
                <a:spcPts val="0"/>
              </a:spcBef>
            </a:pPr>
            <a:r>
              <a:rPr lang="en"/>
              <a:t>What is the organization’s security reputation?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Tools: Web browser, search engines, wikipedia, etc.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68575" lIns="68575" rIns="68575" wrap="square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Network Scanning</a:t>
            </a:r>
          </a:p>
        </p:txBody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68575" lIns="68575" rIns="68575" wrap="square" tIns="68575">
            <a:noAutofit/>
          </a:bodyPr>
          <a:lstStyle/>
          <a:p>
            <a:pPr indent="-330200" lvl="0" marL="457200" rtl="0">
              <a:spcBef>
                <a:spcPts val="0"/>
              </a:spcBef>
            </a:pPr>
            <a:r>
              <a:rPr lang="en"/>
              <a:t>Identify running hosts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What hosts are running on the target network?</a:t>
            </a:r>
          </a:p>
          <a:p>
            <a:pPr indent="-298450" lvl="2" marL="1371600" rtl="0">
              <a:spcBef>
                <a:spcPts val="0"/>
              </a:spcBef>
            </a:pPr>
            <a:r>
              <a:rPr lang="en"/>
              <a:t>This step is easy because you already have your target IPs + network map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Scan ports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What ports are open/closed?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Normal scan: top 1,000 ports</a:t>
            </a:r>
          </a:p>
          <a:p>
            <a:pPr indent="-298450" lvl="2" marL="1371600" rtl="0">
              <a:spcBef>
                <a:spcPts val="0"/>
              </a:spcBef>
            </a:pPr>
            <a:r>
              <a:rPr lang="en"/>
              <a:t>80/443 → Web server</a:t>
            </a:r>
          </a:p>
          <a:p>
            <a:pPr indent="-298450" lvl="2" marL="1371600" rtl="0">
              <a:spcBef>
                <a:spcPts val="0"/>
              </a:spcBef>
            </a:pPr>
            <a:r>
              <a:rPr lang="en"/>
              <a:t>25 → Mail Server</a:t>
            </a:r>
          </a:p>
          <a:p>
            <a:pPr indent="-298450" lvl="2" marL="1371600" rtl="0">
              <a:spcBef>
                <a:spcPts val="0"/>
              </a:spcBef>
            </a:pPr>
            <a:r>
              <a:rPr lang="en"/>
              <a:t>445 → Windows file sharing</a:t>
            </a:r>
          </a:p>
          <a:p>
            <a:pPr indent="-298450" lvl="2" marL="1371600" rtl="0">
              <a:spcBef>
                <a:spcPts val="0"/>
              </a:spcBef>
            </a:pPr>
            <a:r>
              <a:rPr lang="en"/>
              <a:t>Etc…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Complete scan: all 65535 ports (v. slow)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Tools: **Nmap**, ncat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68575" lIns="68575" rIns="68575" wrap="square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Service Enumeration</a:t>
            </a:r>
          </a:p>
        </p:txBody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68575" lIns="68575" rIns="68575" wrap="square" tIns="68575">
            <a:noAutofit/>
          </a:bodyPr>
          <a:lstStyle/>
          <a:p>
            <a:pPr indent="-330200" lvl="0" marL="457200" rtl="0">
              <a:spcBef>
                <a:spcPts val="0"/>
              </a:spcBef>
            </a:pPr>
            <a:r>
              <a:rPr lang="en"/>
              <a:t>What software is running at every layer of the target system?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Kernel layer: e.g. Linux 2.4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Operating system layer: e.g. Windows 7, Ubuntu 16.04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Server software layer: e.g. Apache 2.2, Nginx 1.12.1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Web application layer: e.g. Wordpress, Ruby on Rails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Objective: get detailed information about software running on target (e.g. version numbers)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Tools: Specific tools for specific software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Nikto: good vs. web servers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Wpscan: good vs. wordpress servers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Sqlmap: good vs. database servers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Etc…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68575" lIns="68575" rIns="68575" wrap="square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Exploitation</a:t>
            </a:r>
          </a:p>
        </p:txBody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68575" lIns="68575" rIns="68575" wrap="square" tIns="68575">
            <a:noAutofit/>
          </a:bodyPr>
          <a:lstStyle/>
          <a:p>
            <a:pPr indent="-330200" lvl="0" marL="457200" rtl="0">
              <a:spcBef>
                <a:spcPts val="0"/>
              </a:spcBef>
            </a:pPr>
            <a:r>
              <a:rPr lang="en"/>
              <a:t>Use information from previous steps to research publicly available exploits</a:t>
            </a:r>
          </a:p>
          <a:p>
            <a:pPr lvl="2" rtl="0">
              <a:spcBef>
                <a:spcPts val="0"/>
              </a:spcBef>
            </a:pPr>
            <a:r>
              <a:rPr lang="en"/>
              <a:t>Version numbers</a:t>
            </a:r>
          </a:p>
          <a:p>
            <a:pPr lvl="2" rtl="0">
              <a:spcBef>
                <a:spcPts val="0"/>
              </a:spcBef>
            </a:pPr>
            <a:r>
              <a:rPr lang="en"/>
              <a:t>Misconfigurations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Various public exploit databases: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Exploitdb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Securityfocus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Seclists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Etc…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Be prepared to read, understand, and debug exploits</a:t>
            </a:r>
          </a:p>
          <a:p>
            <a:pPr indent="-317500" lvl="1" marL="914400">
              <a:spcBef>
                <a:spcPts val="0"/>
              </a:spcBef>
            </a:pPr>
            <a:r>
              <a:rPr lang="en"/>
              <a:t>Some will not work “out-of-the-box”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68575" lIns="68575" rIns="68575" wrap="square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Post-Exploitation</a:t>
            </a:r>
          </a:p>
        </p:txBody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68575" lIns="68575" rIns="68575" wrap="square" tIns="68575">
            <a:noAutofit/>
          </a:bodyPr>
          <a:lstStyle/>
          <a:p>
            <a:pPr indent="-330200" lvl="0" marL="457200" rtl="0">
              <a:spcBef>
                <a:spcPts val="0"/>
              </a:spcBef>
            </a:pPr>
            <a:r>
              <a:rPr lang="en"/>
              <a:t>Escalate privileges (this is the ultimate goal)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Windows: Get SYSTEM privileges: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Linux: Get root access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Retrieve hashes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Exploit password reuse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Pivot to internal networks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Look to exploit connections from firewalled hosts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Set up proxies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Exploit existing trust relationships between hosts</a:t>
            </a:r>
          </a:p>
          <a:p>
            <a:pPr indent="-330200" lvl="0" marL="457200">
              <a:spcBef>
                <a:spcPts val="0"/>
              </a:spcBef>
            </a:pPr>
            <a:r>
              <a:rPr lang="en"/>
              <a:t>Pillage database</a:t>
            </a:r>
          </a:p>
        </p:txBody>
      </p:sp>
      <p:pic>
        <p:nvPicPr>
          <p:cNvPr id="111" name="Shape 111"/>
          <p:cNvPicPr preferRelativeResize="0"/>
          <p:nvPr/>
        </p:nvPicPr>
        <p:blipFill rotWithShape="1">
          <a:blip r:embed="rId3">
            <a:alphaModFix/>
          </a:blip>
          <a:srcRect b="57446" l="0" r="0" t="0"/>
          <a:stretch/>
        </p:blipFill>
        <p:spPr>
          <a:xfrm>
            <a:off x="2181650" y="3644000"/>
            <a:ext cx="6962349" cy="1499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Shape 112"/>
          <p:cNvPicPr preferRelativeResize="0"/>
          <p:nvPr/>
        </p:nvPicPr>
        <p:blipFill rotWithShape="1">
          <a:blip r:embed="rId4">
            <a:alphaModFix/>
          </a:blip>
          <a:srcRect b="77893" l="0" r="67182" t="7174"/>
          <a:stretch/>
        </p:blipFill>
        <p:spPr>
          <a:xfrm>
            <a:off x="5040937" y="1473850"/>
            <a:ext cx="3597099" cy="1169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68575" lIns="68575" rIns="68575" wrap="square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Documentation Requirements</a:t>
            </a:r>
          </a:p>
        </p:txBody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68575" lIns="68575" rIns="68575" wrap="square" tIns="68575">
            <a:noAutofit/>
          </a:bodyPr>
          <a:lstStyle/>
          <a:p>
            <a:pPr indent="-330200" lvl="0" marL="457200" rtl="0">
              <a:spcBef>
                <a:spcPts val="0"/>
              </a:spcBef>
            </a:pPr>
            <a:r>
              <a:rPr lang="en"/>
              <a:t>Must document at least 3 machines (excluding tutorial)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Layout (For each machine):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Identify the machine’s critical vulnerability/vulnerabilities</a:t>
            </a:r>
          </a:p>
          <a:p>
            <a:pPr indent="-298450" lvl="2" marL="1371600" rtl="0">
              <a:spcBef>
                <a:spcPts val="0"/>
              </a:spcBef>
            </a:pPr>
            <a:r>
              <a:rPr lang="en"/>
              <a:t>What security flaw(s) ultimately allowed you to access the system?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Demonstrate how to successfully exploit each vulnerability</a:t>
            </a:r>
          </a:p>
          <a:p>
            <a:pPr indent="-298450" lvl="2" marL="1371600" rtl="0">
              <a:spcBef>
                <a:spcPts val="0"/>
              </a:spcBef>
            </a:pPr>
            <a:r>
              <a:rPr lang="en"/>
              <a:t>Include screenshot of initial “shell” access</a:t>
            </a:r>
          </a:p>
          <a:p>
            <a:pPr indent="-298450" lvl="2" marL="1371600" rtl="0">
              <a:spcBef>
                <a:spcPts val="0"/>
              </a:spcBef>
            </a:pPr>
            <a:r>
              <a:rPr lang="en"/>
              <a:t>Include a screenshot for every additional vulnerability exploited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Discuss the security implications of each vulnerability</a:t>
            </a:r>
          </a:p>
          <a:p>
            <a:pPr indent="-298450" lvl="2" marL="1371600" rtl="0">
              <a:spcBef>
                <a:spcPts val="0"/>
              </a:spcBef>
            </a:pPr>
            <a:r>
              <a:rPr lang="en"/>
              <a:t>How does the vulnerability impact:</a:t>
            </a:r>
          </a:p>
          <a:p>
            <a:pPr indent="-292100" lvl="3" marL="1828800" rtl="0">
              <a:spcBef>
                <a:spcPts val="0"/>
              </a:spcBef>
            </a:pPr>
            <a:r>
              <a:rPr lang="en"/>
              <a:t>Confidentiality?</a:t>
            </a:r>
          </a:p>
          <a:p>
            <a:pPr indent="-292100" lvl="3" marL="1828800" rtl="0">
              <a:spcBef>
                <a:spcPts val="0"/>
              </a:spcBef>
            </a:pPr>
            <a:r>
              <a:rPr lang="en"/>
              <a:t>Integrity?</a:t>
            </a:r>
          </a:p>
          <a:p>
            <a:pPr indent="-292100" lvl="3" marL="1828800" rtl="0">
              <a:spcBef>
                <a:spcPts val="0"/>
              </a:spcBef>
            </a:pPr>
            <a:r>
              <a:rPr lang="en"/>
              <a:t>Availability?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Recommend remediation (e.g. updates, patches, hardening, etc.)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yberTemplateD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