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Droid Sans"/>
      <p:regular r:id="rId14"/>
      <p:bold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DroidSans-bold.fntdata"/><Relationship Id="rId14" Type="http://schemas.openxmlformats.org/officeDocument/2006/relationships/font" Target="fonts/DroidSans-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In this section, wireless security is briefly covered</a:t>
            </a:r>
          </a:p>
          <a:p>
            <a:pPr indent="-317500" lvl="0" marL="457200" rtl="0">
              <a:spcBef>
                <a:spcPts val="0"/>
              </a:spcBef>
            </a:pPr>
            <a:r>
              <a:rPr lang="en"/>
              <a:t>There is no wireless component to the CSS lab, but there will likely be a wireless attack component to the FTX</a:t>
            </a:r>
          </a:p>
          <a:p>
            <a:pPr indent="-317500" lvl="0" marL="457200" rtl="0">
              <a:spcBef>
                <a:spcPts val="0"/>
              </a:spcBef>
            </a:pPr>
            <a:r>
              <a:rPr lang="en"/>
              <a:t>The aircrack tool suite (collection of tools) will be used to demonstrate wireless networking concepts</a:t>
            </a:r>
          </a:p>
          <a:p>
            <a:pPr indent="-317500" lvl="0" marL="457200" rtl="0">
              <a:spcBef>
                <a:spcPts val="0"/>
              </a:spcBef>
            </a:pPr>
            <a:r>
              <a:rPr lang="en"/>
              <a:t>Legal disclaimer: although there is nothing wrong with testing systems you own, it is illegal and unethical to test systems that you do not own or that you do not have clear written permission to test. Do not use aircrack or any other technique covered in this section on your neighbors.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The Aircrack-ng suite has many uses:</a:t>
            </a:r>
          </a:p>
          <a:p>
            <a:pPr indent="-317500" lvl="1" marL="914400" rtl="0">
              <a:spcBef>
                <a:spcPts val="0"/>
              </a:spcBef>
            </a:pPr>
            <a:r>
              <a:rPr lang="en"/>
              <a:t>Monitoring: passively observing wireless packets as they traverse the local </a:t>
            </a:r>
            <a:r>
              <a:rPr lang="en"/>
              <a:t>electromagnetic</a:t>
            </a:r>
            <a:r>
              <a:rPr lang="en"/>
              <a:t> field</a:t>
            </a:r>
          </a:p>
          <a:p>
            <a:pPr indent="-317500" lvl="1" marL="914400" rtl="0">
              <a:spcBef>
                <a:spcPts val="0"/>
              </a:spcBef>
            </a:pPr>
            <a:r>
              <a:rPr lang="en"/>
              <a:t>Testing: generating malicious traffic and observing responses for compliance with security best-practices</a:t>
            </a:r>
          </a:p>
          <a:p>
            <a:pPr indent="-317500" lvl="1" marL="914400">
              <a:spcBef>
                <a:spcPts val="0"/>
              </a:spcBef>
            </a:pPr>
            <a:r>
              <a:rPr lang="en"/>
              <a:t>Password cracking: (mostly for WPA) retrieve plaintext from encrypted passwords given a wordlist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Wifi signals, like radio signals and visible light, are fluctuations in the electromagnetic field</a:t>
            </a:r>
          </a:p>
          <a:p>
            <a:pPr indent="-317500" lvl="0" marL="457200" rtl="0">
              <a:spcBef>
                <a:spcPts val="0"/>
              </a:spcBef>
            </a:pPr>
            <a:r>
              <a:rPr lang="en"/>
              <a:t>“Frequency” (as measured in Hz) refers to the number of fluctuations per second</a:t>
            </a:r>
          </a:p>
          <a:p>
            <a:pPr indent="-317500" lvl="0" marL="457200" rtl="0">
              <a:spcBef>
                <a:spcPts val="0"/>
              </a:spcBef>
            </a:pPr>
            <a:r>
              <a:rPr lang="en"/>
              <a:t>WiFi operates at ~2.4 GHz and ~5 GHz</a:t>
            </a:r>
          </a:p>
          <a:p>
            <a:pPr indent="-317500" lvl="1" marL="914400" rtl="0">
              <a:spcBef>
                <a:spcPts val="0"/>
              </a:spcBef>
            </a:pPr>
            <a:r>
              <a:rPr lang="en"/>
              <a:t>These “bands” are split into channels (1-11 for 2.4 and 36-165 for 5)</a:t>
            </a:r>
          </a:p>
          <a:p>
            <a:pPr indent="-317500" lvl="1" marL="914400" rtl="0">
              <a:spcBef>
                <a:spcPts val="0"/>
              </a:spcBef>
            </a:pPr>
            <a:r>
              <a:rPr lang="en"/>
              <a:t>Channels are slight variations from the main frequency (e.g. 2.4 GHz) that allow multiple wireless devices to deconflict their signals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Every visible wifi hotspot (e.g. what would be seen on a phone when opening wifi options) is constantly sending out “beacon” packets with information that allow client devices to connect</a:t>
            </a:r>
          </a:p>
          <a:p>
            <a:pPr indent="-317500" lvl="0" marL="457200" rtl="0">
              <a:spcBef>
                <a:spcPts val="0"/>
              </a:spcBef>
            </a:pPr>
            <a:r>
              <a:rPr lang="en"/>
              <a:t>A wifi connection is initiated with an “association”</a:t>
            </a:r>
          </a:p>
          <a:p>
            <a:pPr indent="-317500" lvl="1" marL="914400">
              <a:spcBef>
                <a:spcPts val="0"/>
              </a:spcBef>
            </a:pPr>
            <a:r>
              <a:rPr lang="en"/>
              <a:t>See steps in slide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Airmon-ng demo:</a:t>
            </a:r>
          </a:p>
          <a:p>
            <a:pPr indent="-317500" lvl="1" marL="914400" rtl="0">
              <a:spcBef>
                <a:spcPts val="0"/>
              </a:spcBef>
            </a:pPr>
            <a:r>
              <a:rPr lang="en"/>
              <a:t>Run airodump-ng and walk through information displayed</a:t>
            </a:r>
          </a:p>
          <a:p>
            <a:pPr indent="-317500" lvl="2" marL="1371600" rtl="0">
              <a:spcBef>
                <a:spcPts val="0"/>
              </a:spcBef>
            </a:pPr>
            <a:r>
              <a:rPr lang="en"/>
              <a:t>PWR</a:t>
            </a:r>
          </a:p>
          <a:p>
            <a:pPr indent="-317500" lvl="2" marL="1371600" rtl="0">
              <a:spcBef>
                <a:spcPts val="0"/>
              </a:spcBef>
            </a:pPr>
            <a:r>
              <a:rPr lang="en"/>
              <a:t>Channel</a:t>
            </a:r>
          </a:p>
          <a:p>
            <a:pPr indent="-317500" lvl="2" marL="1371600" rtl="0">
              <a:spcBef>
                <a:spcPts val="0"/>
              </a:spcBef>
            </a:pPr>
            <a:r>
              <a:rPr lang="en"/>
              <a:t>BSSID</a:t>
            </a:r>
          </a:p>
          <a:p>
            <a:pPr indent="-317500" lvl="2" marL="1371600" rtl="0">
              <a:spcBef>
                <a:spcPts val="0"/>
              </a:spcBef>
            </a:pPr>
            <a:r>
              <a:rPr lang="en"/>
              <a:t>ESSID</a:t>
            </a:r>
          </a:p>
          <a:p>
            <a:pPr indent="-317500" lvl="2" marL="1371600" rtl="0">
              <a:spcBef>
                <a:spcPts val="0"/>
              </a:spcBef>
            </a:pPr>
            <a:r>
              <a:rPr lang="en"/>
              <a:t>Encryption</a:t>
            </a:r>
          </a:p>
          <a:p>
            <a:pPr indent="-317500" lvl="2" marL="1371600" rtl="0">
              <a:spcBef>
                <a:spcPts val="0"/>
              </a:spcBef>
            </a:pPr>
            <a:r>
              <a:rPr lang="en"/>
              <a:t>Client devices vs APs</a:t>
            </a:r>
          </a:p>
          <a:p>
            <a:pPr indent="-317500" lvl="2" marL="1371600" rtl="0">
              <a:spcBef>
                <a:spcPts val="0"/>
              </a:spcBef>
            </a:pPr>
            <a:r>
              <a:rPr lang="en"/>
              <a:t>Associated vs unassociated clients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WEP is an old wifi encryption protocol that is still in use in legacy systems</a:t>
            </a:r>
          </a:p>
          <a:p>
            <a:pPr indent="-317500" lvl="0" marL="457200" rtl="0">
              <a:spcBef>
                <a:spcPts val="0"/>
              </a:spcBef>
            </a:pPr>
            <a:r>
              <a:rPr lang="en"/>
              <a:t>WEP is a “solved problem” in computer security: where there’s a WEP there’s a way</a:t>
            </a:r>
          </a:p>
          <a:p>
            <a:pPr indent="-317500" lvl="0" marL="457200" rtl="0">
              <a:spcBef>
                <a:spcPts val="0"/>
              </a:spcBef>
            </a:pPr>
            <a:r>
              <a:rPr lang="en"/>
              <a:t>WEP encryption can be broken no matter how long the pre-shared key is</a:t>
            </a:r>
          </a:p>
          <a:p>
            <a:pPr indent="-317500" lvl="1" marL="914400" rtl="0">
              <a:spcBef>
                <a:spcPts val="0"/>
              </a:spcBef>
            </a:pPr>
            <a:r>
              <a:rPr lang="en"/>
              <a:t>It is just as easy to break into a WEP network with password ‘abc123’ as it is to break into a WEP network with password ‘adq34sf0u422kj131biw.vbt’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Aircrack tools contain functionality specifically designed to break WEP</a:t>
            </a:r>
          </a:p>
          <a:p>
            <a:pPr indent="-317500" lvl="0" marL="457200" rtl="0">
              <a:spcBef>
                <a:spcPts val="0"/>
              </a:spcBef>
            </a:pPr>
            <a:r>
              <a:rPr lang="en"/>
              <a:t>See slide for step-by-step WEP attack process</a:t>
            </a:r>
          </a:p>
          <a:p>
            <a:pPr indent="-317500" lvl="0" marL="457200" rtl="0">
              <a:spcBef>
                <a:spcPts val="0"/>
              </a:spcBef>
            </a:pPr>
            <a:r>
              <a:rPr lang="en"/>
              <a:t>Note: the most difficult part of this process in capturing 60k packets</a:t>
            </a:r>
          </a:p>
          <a:p>
            <a:pPr indent="-317500" lvl="1" marL="914400" rtl="0">
              <a:spcBef>
                <a:spcPts val="0"/>
              </a:spcBef>
            </a:pPr>
            <a:r>
              <a:rPr lang="en"/>
              <a:t>Inactive WEP networks that have v. little traffic or no connected clients can actually be difficult to attack (but don’t rely on this for security)</a:t>
            </a:r>
          </a:p>
          <a:p>
            <a:pPr indent="-317500" lvl="1" marL="914400" rtl="0">
              <a:spcBef>
                <a:spcPts val="0"/>
              </a:spcBef>
            </a:pPr>
            <a:r>
              <a:rPr lang="en"/>
              <a:t>Some techniques exist to force the AP to generate traffic for WEP cracking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(Until October 2017) No known attacks that can compromise a WPA network with a strong key</a:t>
            </a:r>
          </a:p>
          <a:p>
            <a:pPr indent="-317500" lvl="0" marL="457200" rtl="0">
              <a:spcBef>
                <a:spcPts val="0"/>
              </a:spcBef>
            </a:pPr>
            <a:r>
              <a:rPr lang="en"/>
              <a:t>Most home networks use this encryption </a:t>
            </a:r>
          </a:p>
          <a:p>
            <a:pPr indent="-317500" lvl="0" marL="457200" rtl="0">
              <a:spcBef>
                <a:spcPts val="0"/>
              </a:spcBef>
            </a:pPr>
            <a:r>
              <a:rPr lang="en"/>
              <a:t>WPA relies on a 4-way handshake to establish authentication and establish a secure network</a:t>
            </a:r>
          </a:p>
          <a:p>
            <a:pPr indent="-317500" lvl="1" marL="914400" rtl="0">
              <a:spcBef>
                <a:spcPts val="0"/>
              </a:spcBef>
            </a:pPr>
            <a:r>
              <a:rPr lang="en"/>
              <a:t>This technique uses 4 values to create a unique encryption key: Pre-shared key, AP nonce, Client nonce, AP MAC, Client MAC</a:t>
            </a:r>
          </a:p>
          <a:p>
            <a:pPr indent="-317500" lvl="1" marL="914400" rtl="0">
              <a:spcBef>
                <a:spcPts val="0"/>
              </a:spcBef>
            </a:pPr>
            <a:r>
              <a:rPr lang="en"/>
              <a:t>The password (Pre-shared key) never has to be transmitted across the network in clear text</a:t>
            </a:r>
          </a:p>
          <a:p>
            <a:pPr indent="-317500" lvl="0" marL="457200" rtl="0">
              <a:spcBef>
                <a:spcPts val="0"/>
              </a:spcBef>
            </a:pPr>
            <a:r>
              <a:rPr lang="en"/>
              <a:t>Note: This slide describes WPA-PSK. WPA Enterprise (an alternative uses a RADIUS server with username/password credentials and is even more secure)</a:t>
            </a:r>
          </a:p>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317500" lvl="0" marL="457200" rtl="0">
              <a:spcBef>
                <a:spcPts val="0"/>
              </a:spcBef>
            </a:pPr>
            <a:r>
              <a:rPr lang="en"/>
              <a:t>The only way to attack a WPA network (until October 2017) is to capture the 4-way handshake and brute-force the password</a:t>
            </a:r>
          </a:p>
          <a:p>
            <a:pPr indent="-317500" lvl="1" marL="914400" rtl="0">
              <a:spcBef>
                <a:spcPts val="0"/>
              </a:spcBef>
            </a:pPr>
            <a:r>
              <a:rPr lang="en"/>
              <a:t>If the 4-way handshake is captured, the brute-forcing process can happen offline</a:t>
            </a:r>
          </a:p>
          <a:p>
            <a:pPr indent="-317500" lvl="0" marL="457200" rtl="0">
              <a:spcBef>
                <a:spcPts val="0"/>
              </a:spcBef>
            </a:pPr>
            <a:r>
              <a:rPr lang="en"/>
              <a:t>It is also possible to brute-force the password online (i.e., just keep on sending authentication requests with password guesses until the right one is found)</a:t>
            </a:r>
          </a:p>
          <a:p>
            <a:pPr indent="-317500" lvl="0" marL="457200" rtl="0">
              <a:spcBef>
                <a:spcPts val="0"/>
              </a:spcBef>
            </a:pPr>
            <a:r>
              <a:rPr lang="en"/>
              <a:t>What are the pros/cons to offline vs online brute forcing</a:t>
            </a:r>
          </a:p>
          <a:p>
            <a:pPr indent="-317500" lvl="0" marL="457200" rtl="0">
              <a:spcBef>
                <a:spcPts val="0"/>
              </a:spcBef>
            </a:pPr>
            <a:r>
              <a:rPr lang="en"/>
              <a:t>Again, the aircrack-ng suite contains functionality specifically designed to facilitate this attack process</a:t>
            </a:r>
          </a:p>
          <a:p>
            <a:pPr indent="-317500" lvl="1" marL="914400" rtl="0">
              <a:spcBef>
                <a:spcPts val="0"/>
              </a:spcBef>
            </a:pPr>
            <a:r>
              <a:rPr lang="en"/>
              <a:t>See slide for description of process + discussion questions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3" name="Shape 13"/>
        <p:cNvGrpSpPr/>
        <p:nvPr/>
      </p:nvGrpSpPr>
      <p:grpSpPr>
        <a:xfrm>
          <a:off x="0" y="0"/>
          <a:ext cx="0" cy="0"/>
          <a:chOff x="0" y="0"/>
          <a:chExt cx="0" cy="0"/>
        </a:xfrm>
      </p:grpSpPr>
      <p:sp>
        <p:nvSpPr>
          <p:cNvPr id="14" name="Shape 14"/>
          <p:cNvSpPr txBox="1"/>
          <p:nvPr>
            <p:ph type="ctrTitle"/>
          </p:nvPr>
        </p:nvSpPr>
        <p:spPr>
          <a:xfrm>
            <a:off x="1143000" y="841772"/>
            <a:ext cx="6858000" cy="1790700"/>
          </a:xfrm>
          <a:prstGeom prst="rect">
            <a:avLst/>
          </a:prstGeom>
          <a:noFill/>
          <a:ln>
            <a:noFill/>
          </a:ln>
        </p:spPr>
        <p:txBody>
          <a:bodyPr anchorCtr="0" anchor="b" bIns="68575" lIns="68575" rIns="68575" wrap="square" tIns="68575"/>
          <a:lstStyle>
            <a:lvl1pPr indent="0" lvl="0" marL="0" marR="0" rtl="0" algn="ctr">
              <a:lnSpc>
                <a:spcPct val="90000"/>
              </a:lnSpc>
              <a:spcBef>
                <a:spcPts val="0"/>
              </a:spcBef>
              <a:buClr>
                <a:schemeClr val="lt1"/>
              </a:buClr>
              <a:buFont typeface="Droid Sans"/>
              <a:buNone/>
              <a:defRPr b="1" i="0" sz="34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15" name="Shape 15"/>
          <p:cNvSpPr txBox="1"/>
          <p:nvPr>
            <p:ph idx="1" type="subTitle"/>
          </p:nvPr>
        </p:nvSpPr>
        <p:spPr>
          <a:xfrm>
            <a:off x="1143000" y="2701528"/>
            <a:ext cx="6858000" cy="2099100"/>
          </a:xfrm>
          <a:prstGeom prst="rect">
            <a:avLst/>
          </a:prstGeom>
          <a:noFill/>
          <a:ln>
            <a:noFill/>
          </a:ln>
        </p:spPr>
        <p:txBody>
          <a:bodyPr anchorCtr="0" anchor="t" bIns="68575" lIns="68575" rIns="68575" wrap="square" tIns="68575"/>
          <a:lstStyle>
            <a:lvl1pPr indent="0" lvl="0" marL="0" marR="0" rtl="0" algn="ctr">
              <a:lnSpc>
                <a:spcPct val="90000"/>
              </a:lnSpc>
              <a:spcBef>
                <a:spcPts val="600"/>
              </a:spcBef>
              <a:buClr>
                <a:srgbClr val="D8D8D8"/>
              </a:buClr>
              <a:buFont typeface="Arial"/>
              <a:buNone/>
              <a:defRPr b="0" i="0" sz="2000" u="none" cap="none" strike="noStrike">
                <a:solidFill>
                  <a:srgbClr val="D8D8D8"/>
                </a:solidFill>
                <a:latin typeface="Calibri"/>
                <a:ea typeface="Calibri"/>
                <a:cs typeface="Calibri"/>
                <a:sym typeface="Calibri"/>
              </a:defRPr>
            </a:lvl1pPr>
            <a:lvl2pPr indent="0" lvl="1" marL="254000" marR="0" rtl="0" algn="ctr">
              <a:lnSpc>
                <a:spcPct val="90000"/>
              </a:lnSpc>
              <a:spcBef>
                <a:spcPts val="300"/>
              </a:spcBef>
              <a:buClr>
                <a:schemeClr val="lt1"/>
              </a:buClr>
              <a:buFont typeface="Arial"/>
              <a:buNone/>
              <a:defRPr b="0" i="0" sz="1100" u="none" cap="none" strike="noStrike">
                <a:solidFill>
                  <a:schemeClr val="lt1"/>
                </a:solidFill>
                <a:latin typeface="Calibri"/>
                <a:ea typeface="Calibri"/>
                <a:cs typeface="Calibri"/>
                <a:sym typeface="Calibri"/>
              </a:defRPr>
            </a:lvl2pPr>
            <a:lvl3pPr indent="0" lvl="2" marL="520700" marR="0" rtl="0" algn="ctr">
              <a:lnSpc>
                <a:spcPct val="90000"/>
              </a:lnSpc>
              <a:spcBef>
                <a:spcPts val="300"/>
              </a:spcBef>
              <a:buClr>
                <a:schemeClr val="lt1"/>
              </a:buClr>
              <a:buFont typeface="Arial"/>
              <a:buNone/>
              <a:defRPr b="0" i="0" sz="1000" u="none" cap="none" strike="noStrike">
                <a:solidFill>
                  <a:schemeClr val="lt1"/>
                </a:solidFill>
                <a:latin typeface="Calibri"/>
                <a:ea typeface="Calibri"/>
                <a:cs typeface="Calibri"/>
                <a:sym typeface="Calibri"/>
              </a:defRPr>
            </a:lvl3pPr>
            <a:lvl4pPr indent="0" lvl="3" marL="774700" marR="0" rtl="0" algn="ctr">
              <a:lnSpc>
                <a:spcPct val="90000"/>
              </a:lnSpc>
              <a:spcBef>
                <a:spcPts val="300"/>
              </a:spcBef>
              <a:buClr>
                <a:schemeClr val="lt1"/>
              </a:buClr>
              <a:buFont typeface="Arial"/>
              <a:buNone/>
              <a:defRPr b="0" i="0" sz="900" u="none" cap="none" strike="noStrike">
                <a:solidFill>
                  <a:schemeClr val="lt1"/>
                </a:solidFill>
                <a:latin typeface="Calibri"/>
                <a:ea typeface="Calibri"/>
                <a:cs typeface="Calibri"/>
                <a:sym typeface="Calibri"/>
              </a:defRPr>
            </a:lvl4pPr>
            <a:lvl5pPr indent="0" lvl="4" marL="1028700" marR="0" rtl="0" algn="ctr">
              <a:lnSpc>
                <a:spcPct val="90000"/>
              </a:lnSpc>
              <a:spcBef>
                <a:spcPts val="300"/>
              </a:spcBef>
              <a:buClr>
                <a:schemeClr val="lt1"/>
              </a:buClr>
              <a:buFont typeface="Arial"/>
              <a:buNone/>
              <a:defRPr b="0" i="0" sz="900" u="none" cap="none" strike="noStrike">
                <a:solidFill>
                  <a:schemeClr val="lt1"/>
                </a:solidFill>
                <a:latin typeface="Calibri"/>
                <a:ea typeface="Calibri"/>
                <a:cs typeface="Calibri"/>
                <a:sym typeface="Calibri"/>
              </a:defRPr>
            </a:lvl5pPr>
            <a:lvl6pPr indent="0" lvl="5" marL="12827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1549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1803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2057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46" name="Shape 46"/>
        <p:cNvGrpSpPr/>
        <p:nvPr/>
      </p:nvGrpSpPr>
      <p:grpSpPr>
        <a:xfrm>
          <a:off x="0" y="0"/>
          <a:ext cx="0" cy="0"/>
          <a:chOff x="0" y="0"/>
          <a:chExt cx="0" cy="0"/>
        </a:xfrm>
      </p:grpSpPr>
      <p:sp>
        <p:nvSpPr>
          <p:cNvPr id="47" name="Shape 4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8" name="Shape 48"/>
          <p:cNvSpPr txBox="1"/>
          <p:nvPr>
            <p:ph idx="1" type="body"/>
          </p:nvPr>
        </p:nvSpPr>
        <p:spPr>
          <a:xfrm rot="5400000">
            <a:off x="2560770" y="-1602335"/>
            <a:ext cx="3953100" cy="8732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49" name="Shape 49"/>
        <p:cNvGrpSpPr/>
        <p:nvPr/>
      </p:nvGrpSpPr>
      <p:grpSpPr>
        <a:xfrm>
          <a:off x="0" y="0"/>
          <a:ext cx="0" cy="0"/>
          <a:chOff x="0" y="0"/>
          <a:chExt cx="0" cy="0"/>
        </a:xfrm>
      </p:grpSpPr>
      <p:sp>
        <p:nvSpPr>
          <p:cNvPr id="50" name="Shape 50"/>
          <p:cNvSpPr txBox="1"/>
          <p:nvPr>
            <p:ph type="title"/>
          </p:nvPr>
        </p:nvSpPr>
        <p:spPr>
          <a:xfrm rot="5400000">
            <a:off x="5753462" y="1612772"/>
            <a:ext cx="4359000" cy="19716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51" name="Shape 51"/>
          <p:cNvSpPr txBox="1"/>
          <p:nvPr>
            <p:ph idx="1" type="body"/>
          </p:nvPr>
        </p:nvSpPr>
        <p:spPr>
          <a:xfrm rot="5400000">
            <a:off x="1543787" y="-511027"/>
            <a:ext cx="4059900" cy="6518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52" name="Shape 52"/>
        <p:cNvGrpSpPr/>
        <p:nvPr/>
      </p:nvGrpSpPr>
      <p:grpSpPr>
        <a:xfrm>
          <a:off x="0" y="0"/>
          <a:ext cx="0" cy="0"/>
          <a:chOff x="0" y="0"/>
          <a:chExt cx="0" cy="0"/>
        </a:xfrm>
      </p:grpSpPr>
      <p:sp>
        <p:nvSpPr>
          <p:cNvPr id="53" name="Shape 53"/>
          <p:cNvSpPr txBox="1"/>
          <p:nvPr>
            <p:ph type="title"/>
          </p:nvPr>
        </p:nvSpPr>
        <p:spPr>
          <a:xfrm>
            <a:off x="311700" y="445025"/>
            <a:ext cx="8520600" cy="572700"/>
          </a:xfrm>
          <a:prstGeom prst="rect">
            <a:avLst/>
          </a:prstGeom>
        </p:spPr>
        <p:txBody>
          <a:bodyPr anchorCtr="0" anchor="ctr" bIns="68575" lIns="68575" rIns="68575" wrap="square" tIns="6857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 type="body"/>
          </p:nvPr>
        </p:nvSpPr>
        <p:spPr>
          <a:xfrm>
            <a:off x="311700" y="1152475"/>
            <a:ext cx="8520600" cy="3416400"/>
          </a:xfrm>
          <a:prstGeom prst="rect">
            <a:avLst/>
          </a:prstGeom>
        </p:spPr>
        <p:txBody>
          <a:bodyPr anchorCtr="0" anchor="t" bIns="68575" lIns="68575" rIns="68575" wrap="square" tIns="6857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34275" lIns="68575" rIns="68575" wrap="square" tIns="3427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6" name="Shape 16"/>
        <p:cNvGrpSpPr/>
        <p:nvPr/>
      </p:nvGrpSpPr>
      <p:grpSpPr>
        <a:xfrm>
          <a:off x="0" y="0"/>
          <a:ext cx="0" cy="0"/>
          <a:chOff x="0" y="0"/>
          <a:chExt cx="0" cy="0"/>
        </a:xfrm>
      </p:grpSpPr>
      <p:sp>
        <p:nvSpPr>
          <p:cNvPr id="17" name="Shape 1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18" name="Shape 18"/>
          <p:cNvSpPr txBox="1"/>
          <p:nvPr>
            <p:ph idx="1" type="body"/>
          </p:nvPr>
        </p:nvSpPr>
        <p:spPr>
          <a:xfrm>
            <a:off x="171451" y="787165"/>
            <a:ext cx="8732100" cy="3953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9" name="Shape 19"/>
        <p:cNvGrpSpPr/>
        <p:nvPr/>
      </p:nvGrpSpPr>
      <p:grpSpPr>
        <a:xfrm>
          <a:off x="0" y="0"/>
          <a:ext cx="0" cy="0"/>
          <a:chOff x="0" y="0"/>
          <a:chExt cx="0" cy="0"/>
        </a:xfrm>
      </p:grpSpPr>
      <p:sp>
        <p:nvSpPr>
          <p:cNvPr id="20" name="Shape 20"/>
          <p:cNvSpPr txBox="1"/>
          <p:nvPr>
            <p:ph type="title"/>
          </p:nvPr>
        </p:nvSpPr>
        <p:spPr>
          <a:xfrm>
            <a:off x="623888" y="996555"/>
            <a:ext cx="7886700" cy="2139600"/>
          </a:xfrm>
          <a:prstGeom prst="rect">
            <a:avLst/>
          </a:prstGeom>
          <a:noFill/>
          <a:ln>
            <a:noFill/>
          </a:ln>
        </p:spPr>
        <p:txBody>
          <a:bodyPr anchorCtr="0" anchor="b" bIns="68575" lIns="68575" rIns="68575" wrap="square" tIns="68575"/>
          <a:lstStyle>
            <a:lvl1pPr indent="0" lvl="0" marL="0" marR="0" rtl="0" algn="ctr">
              <a:lnSpc>
                <a:spcPct val="90000"/>
              </a:lnSpc>
              <a:spcBef>
                <a:spcPts val="0"/>
              </a:spcBef>
              <a:buClr>
                <a:schemeClr val="lt1"/>
              </a:buClr>
              <a:buFont typeface="Droid Sans"/>
              <a:buNone/>
              <a:defRPr b="1" i="0" sz="34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21" name="Shape 21"/>
          <p:cNvSpPr txBox="1"/>
          <p:nvPr>
            <p:ph idx="1" type="body"/>
          </p:nvPr>
        </p:nvSpPr>
        <p:spPr>
          <a:xfrm>
            <a:off x="623888" y="3156349"/>
            <a:ext cx="7886700" cy="1596300"/>
          </a:xfrm>
          <a:prstGeom prst="rect">
            <a:avLst/>
          </a:prstGeom>
          <a:noFill/>
          <a:ln>
            <a:noFill/>
          </a:ln>
        </p:spPr>
        <p:txBody>
          <a:bodyPr anchorCtr="0" anchor="t" bIns="68575" lIns="68575" rIns="68575" wrap="square" tIns="68575"/>
          <a:lstStyle>
            <a:lvl1pPr indent="0" lvl="0" marL="0" marR="0" rtl="0" algn="ctr">
              <a:lnSpc>
                <a:spcPct val="90000"/>
              </a:lnSpc>
              <a:spcBef>
                <a:spcPts val="600"/>
              </a:spcBef>
              <a:buClr>
                <a:srgbClr val="888888"/>
              </a:buClr>
              <a:buFont typeface="Arial"/>
              <a:buNone/>
              <a:defRPr b="0" i="0" sz="1400" u="none" cap="none" strike="noStrike">
                <a:solidFill>
                  <a:srgbClr val="888888"/>
                </a:solidFill>
                <a:latin typeface="Calibri"/>
                <a:ea typeface="Calibri"/>
                <a:cs typeface="Calibri"/>
                <a:sym typeface="Calibri"/>
              </a:defRPr>
            </a:lvl1pPr>
            <a:lvl2pPr indent="0" lvl="1" marL="254000" marR="0" rtl="0" algn="l">
              <a:lnSpc>
                <a:spcPct val="90000"/>
              </a:lnSpc>
              <a:spcBef>
                <a:spcPts val="300"/>
              </a:spcBef>
              <a:buClr>
                <a:srgbClr val="888888"/>
              </a:buClr>
              <a:buFont typeface="Arial"/>
              <a:buNone/>
              <a:defRPr b="0" i="0" sz="1100" u="none" cap="none" strike="noStrike">
                <a:solidFill>
                  <a:srgbClr val="888888"/>
                </a:solidFill>
                <a:latin typeface="Calibri"/>
                <a:ea typeface="Calibri"/>
                <a:cs typeface="Calibri"/>
                <a:sym typeface="Calibri"/>
              </a:defRPr>
            </a:lvl2pPr>
            <a:lvl3pPr indent="0" lvl="2" marL="520700" marR="0" rtl="0" algn="l">
              <a:lnSpc>
                <a:spcPct val="90000"/>
              </a:lnSpc>
              <a:spcBef>
                <a:spcPts val="300"/>
              </a:spcBef>
              <a:buClr>
                <a:srgbClr val="888888"/>
              </a:buClr>
              <a:buFont typeface="Arial"/>
              <a:buNone/>
              <a:defRPr b="0" i="0" sz="1000" u="none" cap="none" strike="noStrike">
                <a:solidFill>
                  <a:srgbClr val="888888"/>
                </a:solidFill>
                <a:latin typeface="Calibri"/>
                <a:ea typeface="Calibri"/>
                <a:cs typeface="Calibri"/>
                <a:sym typeface="Calibri"/>
              </a:defRPr>
            </a:lvl3pPr>
            <a:lvl4pPr indent="0" lvl="3" marL="774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4pPr>
            <a:lvl5pPr indent="0" lvl="4" marL="1028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5pPr>
            <a:lvl6pPr indent="0" lvl="5" marL="1282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6pPr>
            <a:lvl7pPr indent="0" lvl="6" marL="1549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7pPr>
            <a:lvl8pPr indent="0" lvl="7" marL="1803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8pPr>
            <a:lvl9pPr indent="0" lvl="8" marL="2057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2" name="Shape 22"/>
        <p:cNvGrpSpPr/>
        <p:nvPr/>
      </p:nvGrpSpPr>
      <p:grpSpPr>
        <a:xfrm>
          <a:off x="0" y="0"/>
          <a:ext cx="0" cy="0"/>
          <a:chOff x="0" y="0"/>
          <a:chExt cx="0" cy="0"/>
        </a:xfrm>
      </p:grpSpPr>
      <p:sp>
        <p:nvSpPr>
          <p:cNvPr id="23" name="Shape 23"/>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24" name="Shape 24"/>
          <p:cNvSpPr txBox="1"/>
          <p:nvPr>
            <p:ph idx="1" type="body"/>
          </p:nvPr>
        </p:nvSpPr>
        <p:spPr>
          <a:xfrm>
            <a:off x="336885" y="830179"/>
            <a:ext cx="4178100" cy="4006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
        <p:nvSpPr>
          <p:cNvPr id="25" name="Shape 25"/>
          <p:cNvSpPr txBox="1"/>
          <p:nvPr>
            <p:ph idx="2" type="body"/>
          </p:nvPr>
        </p:nvSpPr>
        <p:spPr>
          <a:xfrm>
            <a:off x="4629151" y="830179"/>
            <a:ext cx="4322100" cy="4006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mparison">
    <p:spTree>
      <p:nvGrpSpPr>
        <p:cNvPr id="26" name="Shape 26"/>
        <p:cNvGrpSpPr/>
        <p:nvPr/>
      </p:nvGrpSpPr>
      <p:grpSpPr>
        <a:xfrm>
          <a:off x="0" y="0"/>
          <a:ext cx="0" cy="0"/>
          <a:chOff x="0" y="0"/>
          <a:chExt cx="0" cy="0"/>
        </a:xfrm>
      </p:grpSpPr>
      <p:sp>
        <p:nvSpPr>
          <p:cNvPr id="27" name="Shape 27"/>
          <p:cNvSpPr txBox="1"/>
          <p:nvPr>
            <p:ph idx="1" type="body"/>
          </p:nvPr>
        </p:nvSpPr>
        <p:spPr>
          <a:xfrm>
            <a:off x="312992" y="750405"/>
            <a:ext cx="4198800" cy="357600"/>
          </a:xfrm>
          <a:prstGeom prst="rect">
            <a:avLst/>
          </a:prstGeom>
          <a:noFill/>
          <a:ln>
            <a:noFill/>
          </a:ln>
        </p:spPr>
        <p:txBody>
          <a:bodyPr anchorCtr="0" anchor="b" bIns="68575" lIns="68575" rIns="68575" wrap="square" tIns="68575"/>
          <a:lstStyle>
            <a:lvl1pPr indent="0" lvl="0" marL="0" marR="0" rtl="0" algn="ctr">
              <a:lnSpc>
                <a:spcPct val="90000"/>
              </a:lnSpc>
              <a:spcBef>
                <a:spcPts val="600"/>
              </a:spcBef>
              <a:buClr>
                <a:schemeClr val="lt1"/>
              </a:buClr>
              <a:buFont typeface="Arial"/>
              <a:buNone/>
              <a:defRPr b="1" i="0" sz="16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1" i="0" sz="11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1" i="0" sz="10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9pPr>
          </a:lstStyle>
          <a:p/>
        </p:txBody>
      </p:sp>
      <p:sp>
        <p:nvSpPr>
          <p:cNvPr id="28" name="Shape 28"/>
          <p:cNvSpPr txBox="1"/>
          <p:nvPr>
            <p:ph idx="2" type="body"/>
          </p:nvPr>
        </p:nvSpPr>
        <p:spPr>
          <a:xfrm>
            <a:off x="298174" y="1186741"/>
            <a:ext cx="4198800" cy="3619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
        <p:nvSpPr>
          <p:cNvPr id="29" name="Shape 29"/>
          <p:cNvSpPr txBox="1"/>
          <p:nvPr>
            <p:ph idx="3" type="body"/>
          </p:nvPr>
        </p:nvSpPr>
        <p:spPr>
          <a:xfrm>
            <a:off x="4646454" y="750405"/>
            <a:ext cx="4202400" cy="367500"/>
          </a:xfrm>
          <a:prstGeom prst="rect">
            <a:avLst/>
          </a:prstGeom>
          <a:noFill/>
          <a:ln>
            <a:noFill/>
          </a:ln>
        </p:spPr>
        <p:txBody>
          <a:bodyPr anchorCtr="0" anchor="b" bIns="68575" lIns="68575" rIns="68575" wrap="square" tIns="68575"/>
          <a:lstStyle>
            <a:lvl1pPr indent="0" lvl="0" marL="0" marR="0" rtl="0" algn="ctr">
              <a:lnSpc>
                <a:spcPct val="90000"/>
              </a:lnSpc>
              <a:spcBef>
                <a:spcPts val="600"/>
              </a:spcBef>
              <a:buClr>
                <a:schemeClr val="lt1"/>
              </a:buClr>
              <a:buFont typeface="Arial"/>
              <a:buNone/>
              <a:defRPr b="1" i="0" sz="16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1" i="0" sz="11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1" i="0" sz="10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9pPr>
          </a:lstStyle>
          <a:p/>
        </p:txBody>
      </p:sp>
      <p:sp>
        <p:nvSpPr>
          <p:cNvPr id="30" name="Shape 30"/>
          <p:cNvSpPr txBox="1"/>
          <p:nvPr>
            <p:ph idx="4" type="body"/>
          </p:nvPr>
        </p:nvSpPr>
        <p:spPr>
          <a:xfrm>
            <a:off x="4649908" y="1186742"/>
            <a:ext cx="4198800" cy="3619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cxnSp>
        <p:nvCxnSpPr>
          <p:cNvPr id="31" name="Shape 31"/>
          <p:cNvCxnSpPr/>
          <p:nvPr/>
        </p:nvCxnSpPr>
        <p:spPr>
          <a:xfrm>
            <a:off x="163997" y="730526"/>
            <a:ext cx="8814900" cy="0"/>
          </a:xfrm>
          <a:prstGeom prst="straightConnector1">
            <a:avLst/>
          </a:prstGeom>
          <a:noFill/>
          <a:ln cap="flat" cmpd="sng" w="9525">
            <a:solidFill>
              <a:srgbClr val="BFBFBF"/>
            </a:solidFill>
            <a:prstDash val="solid"/>
            <a:miter lim="800000"/>
            <a:headEnd len="med" w="med" type="none"/>
            <a:tailEnd len="med" w="med" type="none"/>
          </a:ln>
        </p:spPr>
      </p:cxnSp>
      <p:cxnSp>
        <p:nvCxnSpPr>
          <p:cNvPr id="32" name="Shape 32"/>
          <p:cNvCxnSpPr/>
          <p:nvPr/>
        </p:nvCxnSpPr>
        <p:spPr>
          <a:xfrm>
            <a:off x="4571353" y="730526"/>
            <a:ext cx="600" cy="4036800"/>
          </a:xfrm>
          <a:prstGeom prst="straightConnector1">
            <a:avLst/>
          </a:prstGeom>
          <a:noFill/>
          <a:ln cap="flat" cmpd="sng" w="9525">
            <a:solidFill>
              <a:srgbClr val="BFBFBF"/>
            </a:solidFill>
            <a:prstDash val="solid"/>
            <a:miter lim="800000"/>
            <a:headEnd len="med" w="med" type="none"/>
            <a:tailEnd len="med" w="med" type="none"/>
          </a:ln>
        </p:spPr>
      </p:cxnSp>
      <p:cxnSp>
        <p:nvCxnSpPr>
          <p:cNvPr id="33" name="Shape 33"/>
          <p:cNvCxnSpPr/>
          <p:nvPr/>
        </p:nvCxnSpPr>
        <p:spPr>
          <a:xfrm>
            <a:off x="163996" y="1128091"/>
            <a:ext cx="8814900" cy="0"/>
          </a:xfrm>
          <a:prstGeom prst="straightConnector1">
            <a:avLst/>
          </a:prstGeom>
          <a:noFill/>
          <a:ln cap="flat" cmpd="sng" w="9525">
            <a:solidFill>
              <a:srgbClr val="BFBFBF"/>
            </a:solidFill>
            <a:prstDash val="solid"/>
            <a:miter lim="800000"/>
            <a:headEnd len="med" w="med" type="none"/>
            <a:tailEnd len="med" w="med" type="none"/>
          </a:ln>
        </p:spPr>
      </p:cxnSp>
      <p:sp>
        <p:nvSpPr>
          <p:cNvPr id="34" name="Shape 34"/>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5" name="Shape 35"/>
        <p:cNvGrpSpPr/>
        <p:nvPr/>
      </p:nvGrpSpPr>
      <p:grpSpPr>
        <a:xfrm>
          <a:off x="0" y="0"/>
          <a:ext cx="0" cy="0"/>
          <a:chOff x="0" y="0"/>
          <a:chExt cx="0" cy="0"/>
        </a:xfrm>
      </p:grpSpPr>
      <p:sp>
        <p:nvSpPr>
          <p:cNvPr id="36" name="Shape 36"/>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37" name="Shape 3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38" name="Shape 38"/>
        <p:cNvGrpSpPr/>
        <p:nvPr/>
      </p:nvGrpSpPr>
      <p:grpSpPr>
        <a:xfrm>
          <a:off x="0" y="0"/>
          <a:ext cx="0" cy="0"/>
          <a:chOff x="0" y="0"/>
          <a:chExt cx="0" cy="0"/>
        </a:xfrm>
      </p:grpSpPr>
      <p:sp>
        <p:nvSpPr>
          <p:cNvPr id="39" name="Shape 39"/>
          <p:cNvSpPr txBox="1"/>
          <p:nvPr>
            <p:ph type="title"/>
          </p:nvPr>
        </p:nvSpPr>
        <p:spPr>
          <a:xfrm>
            <a:off x="282908" y="714039"/>
            <a:ext cx="2949000" cy="1200300"/>
          </a:xfrm>
          <a:prstGeom prst="rect">
            <a:avLst/>
          </a:prstGeom>
          <a:noFill/>
          <a:ln>
            <a:noFill/>
          </a:ln>
        </p:spPr>
        <p:txBody>
          <a:bodyPr anchorCtr="0" anchor="b" bIns="68575" lIns="68575" rIns="68575" wrap="square" tIns="68575"/>
          <a:lstStyle>
            <a:lvl1pPr indent="0" lvl="0" marL="0" marR="0" rtl="0" algn="l">
              <a:lnSpc>
                <a:spcPct val="90000"/>
              </a:lnSpc>
              <a:spcBef>
                <a:spcPts val="0"/>
              </a:spcBef>
              <a:buClr>
                <a:schemeClr val="lt1"/>
              </a:buClr>
              <a:buFont typeface="Droid Sans"/>
              <a:buNone/>
              <a:defRPr b="1" i="0" sz="18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0" name="Shape 40"/>
          <p:cNvSpPr txBox="1"/>
          <p:nvPr>
            <p:ph idx="1" type="body"/>
          </p:nvPr>
        </p:nvSpPr>
        <p:spPr>
          <a:xfrm>
            <a:off x="3540458" y="714040"/>
            <a:ext cx="5318700" cy="4053000"/>
          </a:xfrm>
          <a:prstGeom prst="rect">
            <a:avLst/>
          </a:prstGeom>
          <a:noFill/>
          <a:ln>
            <a:noFill/>
          </a:ln>
        </p:spPr>
        <p:txBody>
          <a:bodyPr anchorCtr="0" anchor="t" bIns="68575" lIns="68575" rIns="68575" wrap="square" tIns="68575"/>
          <a:lstStyle>
            <a:lvl1pPr indent="-12700" lvl="0" marL="127000" marR="0" rtl="0" algn="l">
              <a:lnSpc>
                <a:spcPct val="90000"/>
              </a:lnSpc>
              <a:spcBef>
                <a:spcPts val="600"/>
              </a:spcBef>
              <a:buClr>
                <a:schemeClr val="lt1"/>
              </a:buClr>
              <a:buSzPct val="100000"/>
              <a:buFont typeface="Arial"/>
              <a:buChar char="•"/>
              <a:defRPr b="0" i="0" sz="1800" u="none" cap="none" strike="noStrike">
                <a:solidFill>
                  <a:schemeClr val="lt1"/>
                </a:solidFill>
                <a:latin typeface="Calibri"/>
                <a:ea typeface="Calibri"/>
                <a:cs typeface="Calibri"/>
                <a:sym typeface="Calibri"/>
              </a:defRPr>
            </a:lvl1pPr>
            <a:lvl2pPr indent="-25400" lvl="1" marL="381000" marR="0" rtl="0" algn="l">
              <a:lnSpc>
                <a:spcPct val="90000"/>
              </a:lnSpc>
              <a:spcBef>
                <a:spcPts val="3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2pPr>
            <a:lvl3pPr indent="-50800" lvl="2" marL="6477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4pPr>
            <a:lvl5pPr indent="-50800" lvl="4" marL="1155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5pPr>
            <a:lvl6pPr indent="-50800" lvl="5" marL="14097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8pPr>
            <a:lvl9pPr indent="-50800" lvl="8" marL="2184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9pPr>
          </a:lstStyle>
          <a:p/>
        </p:txBody>
      </p:sp>
      <p:sp>
        <p:nvSpPr>
          <p:cNvPr id="41" name="Shape 41"/>
          <p:cNvSpPr txBox="1"/>
          <p:nvPr>
            <p:ph idx="2" type="body"/>
          </p:nvPr>
        </p:nvSpPr>
        <p:spPr>
          <a:xfrm>
            <a:off x="282908" y="1914189"/>
            <a:ext cx="2949000" cy="28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Font typeface="Arial"/>
              <a:buNone/>
              <a:defRPr b="0" i="0" sz="9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0" i="0" sz="8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0" i="0" sz="7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42" name="Shape 42"/>
        <p:cNvGrpSpPr/>
        <p:nvPr/>
      </p:nvGrpSpPr>
      <p:grpSpPr>
        <a:xfrm>
          <a:off x="0" y="0"/>
          <a:ext cx="0" cy="0"/>
          <a:chOff x="0" y="0"/>
          <a:chExt cx="0" cy="0"/>
        </a:xfrm>
      </p:grpSpPr>
      <p:sp>
        <p:nvSpPr>
          <p:cNvPr id="43" name="Shape 43"/>
          <p:cNvSpPr txBox="1"/>
          <p:nvPr>
            <p:ph type="title"/>
          </p:nvPr>
        </p:nvSpPr>
        <p:spPr>
          <a:xfrm>
            <a:off x="323249" y="740569"/>
            <a:ext cx="2949000" cy="1200300"/>
          </a:xfrm>
          <a:prstGeom prst="rect">
            <a:avLst/>
          </a:prstGeom>
          <a:noFill/>
          <a:ln>
            <a:noFill/>
          </a:ln>
        </p:spPr>
        <p:txBody>
          <a:bodyPr anchorCtr="0" anchor="b" bIns="68575" lIns="68575" rIns="68575" wrap="square" tIns="68575"/>
          <a:lstStyle>
            <a:lvl1pPr indent="0" lvl="0" marL="0" marR="0" rtl="0" algn="l">
              <a:lnSpc>
                <a:spcPct val="90000"/>
              </a:lnSpc>
              <a:spcBef>
                <a:spcPts val="0"/>
              </a:spcBef>
              <a:buClr>
                <a:schemeClr val="lt1"/>
              </a:buClr>
              <a:buFont typeface="Droid Sans"/>
              <a:buNone/>
              <a:defRPr b="1" i="0" sz="18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4" name="Shape 44"/>
          <p:cNvSpPr/>
          <p:nvPr>
            <p:ph idx="2" type="pic"/>
          </p:nvPr>
        </p:nvSpPr>
        <p:spPr>
          <a:xfrm>
            <a:off x="3500116" y="740569"/>
            <a:ext cx="5326500" cy="40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SzPct val="61111"/>
              <a:buFont typeface="Arial"/>
              <a:buNone/>
              <a:defRPr b="0" i="0" sz="18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SzPct val="68750"/>
              <a:buFont typeface="Arial"/>
              <a:buNone/>
              <a:defRPr b="0" i="0" sz="16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SzPct val="78571"/>
              <a:buFont typeface="Arial"/>
              <a:buNone/>
              <a:defRPr b="0" i="0" sz="14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SzPct val="100000"/>
              <a:buFont typeface="Arial"/>
              <a:buNone/>
              <a:defRPr b="0" i="0" sz="11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SzPct val="100000"/>
              <a:buFont typeface="Arial"/>
              <a:buNone/>
              <a:defRPr b="0" i="0" sz="11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9pPr>
          </a:lstStyle>
          <a:p/>
        </p:txBody>
      </p:sp>
      <p:sp>
        <p:nvSpPr>
          <p:cNvPr id="45" name="Shape 45"/>
          <p:cNvSpPr txBox="1"/>
          <p:nvPr>
            <p:ph idx="1" type="body"/>
          </p:nvPr>
        </p:nvSpPr>
        <p:spPr>
          <a:xfrm>
            <a:off x="323249" y="1940719"/>
            <a:ext cx="2949000" cy="28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Font typeface="Arial"/>
              <a:buNone/>
              <a:defRPr b="0" i="0" sz="9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0" i="0" sz="8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0" i="0" sz="7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95959"/>
        </a:solidFill>
      </p:bgPr>
    </p:bg>
    <p:spTree>
      <p:nvGrpSpPr>
        <p:cNvPr id="5" name="Shape 5"/>
        <p:cNvGrpSpPr/>
        <p:nvPr/>
      </p:nvGrpSpPr>
      <p:grpSpPr>
        <a:xfrm>
          <a:off x="0" y="0"/>
          <a:ext cx="0" cy="0"/>
          <a:chOff x="0" y="0"/>
          <a:chExt cx="0" cy="0"/>
        </a:xfrm>
      </p:grpSpPr>
      <p:sp>
        <p:nvSpPr>
          <p:cNvPr id="6" name="Shape 6"/>
          <p:cNvSpPr/>
          <p:nvPr/>
        </p:nvSpPr>
        <p:spPr>
          <a:xfrm rot="5400000">
            <a:off x="4244083" y="-4244099"/>
            <a:ext cx="655800" cy="9144000"/>
          </a:xfrm>
          <a:custGeom>
            <a:pathLst>
              <a:path extrusionOk="0" h="120000" w="120000">
                <a:moveTo>
                  <a:pt x="0" y="120000"/>
                </a:moveTo>
                <a:lnTo>
                  <a:pt x="0" y="111310"/>
                </a:lnTo>
                <a:lnTo>
                  <a:pt x="0" y="105255"/>
                </a:lnTo>
                <a:lnTo>
                  <a:pt x="0" y="0"/>
                </a:lnTo>
                <a:lnTo>
                  <a:pt x="31586" y="0"/>
                </a:lnTo>
                <a:lnTo>
                  <a:pt x="31586" y="106061"/>
                </a:lnTo>
                <a:lnTo>
                  <a:pt x="117218" y="108246"/>
                </a:lnTo>
                <a:lnTo>
                  <a:pt x="120000" y="108246"/>
                </a:lnTo>
                <a:lnTo>
                  <a:pt x="120000" y="120000"/>
                </a:lnTo>
                <a:lnTo>
                  <a:pt x="31586" y="120000"/>
                </a:lnTo>
                <a:lnTo>
                  <a:pt x="31586" y="120000"/>
                </a:lnTo>
                <a:close/>
              </a:path>
            </a:pathLst>
          </a:custGeom>
          <a:solidFill>
            <a:srgbClr val="000000"/>
          </a:solidFill>
          <a:ln>
            <a:noFill/>
          </a:ln>
        </p:spPr>
        <p:txBody>
          <a:bodyPr anchorCtr="0" anchor="ctr" bIns="51425" lIns="51425" rIns="51425" wrap="square" tIns="51425">
            <a:noAutofit/>
          </a:bodyPr>
          <a:lstStyle/>
          <a:p>
            <a:pPr indent="0" lvl="0" marL="0" marR="0" rtl="0" algn="l">
              <a:lnSpc>
                <a:spcPct val="100000"/>
              </a:lnSpc>
              <a:spcBef>
                <a:spcPts val="0"/>
              </a:spcBef>
              <a:spcAft>
                <a:spcPts val="0"/>
              </a:spcAft>
              <a:buClr>
                <a:schemeClr val="dk1"/>
              </a:buClr>
              <a:buFont typeface="Calibri"/>
              <a:buNone/>
            </a:pPr>
            <a:r>
              <a:t/>
            </a:r>
            <a:endParaRPr b="0" i="0" sz="1000" u="none" cap="none" strike="noStrike">
              <a:solidFill>
                <a:srgbClr val="F3F3F3"/>
              </a:solidFill>
              <a:latin typeface="Droid Sans"/>
              <a:ea typeface="Droid Sans"/>
              <a:cs typeface="Droid Sans"/>
              <a:sym typeface="Droid Sans"/>
            </a:endParaRPr>
          </a:p>
        </p:txBody>
      </p:sp>
      <p:sp>
        <p:nvSpPr>
          <p:cNvPr id="7" name="Shape 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SzPct val="68750"/>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SzPct val="78571"/>
              <a:buNone/>
              <a:defRPr sz="1400"/>
            </a:lvl2pPr>
            <a:lvl3pPr indent="0" lvl="2" rtl="0">
              <a:spcBef>
                <a:spcPts val="0"/>
              </a:spcBef>
              <a:buSzPct val="78571"/>
              <a:buNone/>
              <a:defRPr sz="1400"/>
            </a:lvl3pPr>
            <a:lvl4pPr indent="0" lvl="3" rtl="0">
              <a:spcBef>
                <a:spcPts val="0"/>
              </a:spcBef>
              <a:buSzPct val="78571"/>
              <a:buNone/>
              <a:defRPr sz="1400"/>
            </a:lvl4pPr>
            <a:lvl5pPr indent="0" lvl="4" rtl="0">
              <a:spcBef>
                <a:spcPts val="0"/>
              </a:spcBef>
              <a:buSzPct val="78571"/>
              <a:buNone/>
              <a:defRPr sz="1400"/>
            </a:lvl5pPr>
            <a:lvl6pPr indent="0" lvl="5" rtl="0">
              <a:spcBef>
                <a:spcPts val="0"/>
              </a:spcBef>
              <a:buSzPct val="78571"/>
              <a:buNone/>
              <a:defRPr sz="1400"/>
            </a:lvl6pPr>
            <a:lvl7pPr indent="0" lvl="6" rtl="0">
              <a:spcBef>
                <a:spcPts val="0"/>
              </a:spcBef>
              <a:buSzPct val="78571"/>
              <a:buNone/>
              <a:defRPr sz="1400"/>
            </a:lvl7pPr>
            <a:lvl8pPr indent="0" lvl="7" rtl="0">
              <a:spcBef>
                <a:spcPts val="0"/>
              </a:spcBef>
              <a:buSzPct val="78571"/>
              <a:buNone/>
              <a:defRPr sz="1400"/>
            </a:lvl8pPr>
            <a:lvl9pPr indent="0" lvl="8" rtl="0">
              <a:spcBef>
                <a:spcPts val="0"/>
              </a:spcBef>
              <a:buSzPct val="78571"/>
              <a:buNone/>
              <a:defRPr sz="1400"/>
            </a:lvl9pPr>
          </a:lstStyle>
          <a:p/>
        </p:txBody>
      </p:sp>
      <p:sp>
        <p:nvSpPr>
          <p:cNvPr id="8" name="Shape 8"/>
          <p:cNvSpPr txBox="1"/>
          <p:nvPr>
            <p:ph idx="1" type="body"/>
          </p:nvPr>
        </p:nvSpPr>
        <p:spPr>
          <a:xfrm>
            <a:off x="171451" y="787165"/>
            <a:ext cx="8732100" cy="3953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pic>
        <p:nvPicPr>
          <p:cNvPr id="9" name="Shape 9"/>
          <p:cNvPicPr preferRelativeResize="0"/>
          <p:nvPr/>
        </p:nvPicPr>
        <p:blipFill rotWithShape="1">
          <a:blip r:embed="rId1">
            <a:alphaModFix/>
          </a:blip>
          <a:srcRect b="0" l="0" r="0" t="0"/>
          <a:stretch/>
        </p:blipFill>
        <p:spPr>
          <a:xfrm>
            <a:off x="33883" y="23005"/>
            <a:ext cx="886200" cy="597900"/>
          </a:xfrm>
          <a:prstGeom prst="rect">
            <a:avLst/>
          </a:prstGeom>
          <a:noFill/>
          <a:ln>
            <a:noFill/>
          </a:ln>
        </p:spPr>
      </p:pic>
      <p:sp>
        <p:nvSpPr>
          <p:cNvPr id="10" name="Shape 10"/>
          <p:cNvSpPr/>
          <p:nvPr/>
        </p:nvSpPr>
        <p:spPr>
          <a:xfrm>
            <a:off x="1" y="4981074"/>
            <a:ext cx="9144000" cy="162600"/>
          </a:xfrm>
          <a:prstGeom prst="rect">
            <a:avLst/>
          </a:prstGeom>
          <a:solidFill>
            <a:srgbClr val="282828"/>
          </a:solidFill>
          <a:ln>
            <a:noFill/>
          </a:ln>
        </p:spPr>
        <p:txBody>
          <a:bodyPr anchorCtr="0" anchor="ctr" bIns="51425" lIns="51425" rIns="51425" wrap="square" tIns="51425">
            <a:noAutofit/>
          </a:bodyPr>
          <a:lstStyle/>
          <a:p>
            <a:pPr indent="0" lvl="0" marL="0" marR="0" rtl="0" algn="l">
              <a:spcBef>
                <a:spcPts val="0"/>
              </a:spcBef>
              <a:buClr>
                <a:srgbClr val="F3F3F3"/>
              </a:buClr>
              <a:buSzPct val="25000"/>
              <a:buFont typeface="Droid Sans"/>
              <a:buNone/>
            </a:pPr>
            <a:r>
              <a:rPr b="0" i="0" lang="en" sz="700" u="none" cap="none" strike="noStrike">
                <a:solidFill>
                  <a:srgbClr val="F3F3F3"/>
                </a:solidFill>
                <a:latin typeface="Droid Sans"/>
                <a:ea typeface="Droid Sans"/>
                <a:cs typeface="Droid Sans"/>
                <a:sym typeface="Droid Sans"/>
              </a:rPr>
              <a:t>US Army Cyber School, Cyber Center of Excellence</a:t>
            </a:r>
          </a:p>
        </p:txBody>
      </p:sp>
      <p:sp>
        <p:nvSpPr>
          <p:cNvPr id="11" name="Shape 11"/>
          <p:cNvSpPr txBox="1"/>
          <p:nvPr>
            <p:ph idx="12" type="sldNum"/>
          </p:nvPr>
        </p:nvSpPr>
        <p:spPr>
          <a:xfrm>
            <a:off x="7543799" y="4981076"/>
            <a:ext cx="1600200" cy="168600"/>
          </a:xfrm>
          <a:prstGeom prst="rect">
            <a:avLst/>
          </a:prstGeom>
          <a:noFill/>
          <a:ln>
            <a:noFill/>
          </a:ln>
        </p:spPr>
        <p:txBody>
          <a:bodyPr anchorCtr="0" anchor="ctr" bIns="34275" lIns="68575" rIns="68575" wrap="square" tIns="34275">
            <a:noAutofit/>
          </a:bodyPr>
          <a:lstStyle/>
          <a:p>
            <a:pPr indent="0" lvl="0" marL="0" marR="0" rtl="0" algn="r">
              <a:spcBef>
                <a:spcPts val="0"/>
              </a:spcBef>
              <a:buSzPct val="25000"/>
              <a:buNone/>
            </a:pPr>
            <a:fld id="{00000000-1234-1234-1234-123412341234}" type="slidenum">
              <a:rPr b="0" i="0" lang="en" sz="600" u="none" cap="none" strike="noStrike">
                <a:solidFill>
                  <a:srgbClr val="888888"/>
                </a:solidFill>
                <a:latin typeface="Calibri"/>
                <a:ea typeface="Calibri"/>
                <a:cs typeface="Calibri"/>
                <a:sym typeface="Calibri"/>
              </a:rPr>
              <a:t>‹#›</a:t>
            </a:fld>
          </a:p>
        </p:txBody>
      </p:sp>
      <p:sp>
        <p:nvSpPr>
          <p:cNvPr id="12" name="Shape 12"/>
          <p:cNvSpPr txBox="1"/>
          <p:nvPr/>
        </p:nvSpPr>
        <p:spPr>
          <a:xfrm>
            <a:off x="904875" y="-1189"/>
            <a:ext cx="8229600" cy="608400"/>
          </a:xfrm>
          <a:prstGeom prst="rect">
            <a:avLst/>
          </a:prstGeom>
          <a:noFill/>
          <a:ln>
            <a:noFill/>
          </a:ln>
        </p:spPr>
        <p:txBody>
          <a:bodyPr anchorCtr="0" anchor="t" bIns="34275" lIns="68575" rIns="68575" wrap="square" tIns="34275">
            <a:noAutofit/>
          </a:bodyPr>
          <a:lstStyle/>
          <a:p>
            <a:pPr indent="0" lvl="0" marL="0" marR="0" rtl="0" algn="r">
              <a:lnSpc>
                <a:spcPct val="100000"/>
              </a:lnSpc>
              <a:spcBef>
                <a:spcPts val="0"/>
              </a:spcBef>
              <a:spcAft>
                <a:spcPts val="0"/>
              </a:spcAft>
              <a:buClr>
                <a:schemeClr val="dk1"/>
              </a:buClr>
              <a:buFont typeface="Calibri"/>
              <a:buNone/>
            </a:pPr>
            <a:r>
              <a:t/>
            </a:r>
            <a:endParaRPr b="1" i="0" sz="30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type="ctrTitle"/>
          </p:nvPr>
        </p:nvSpPr>
        <p:spPr>
          <a:xfrm>
            <a:off x="1143000" y="841772"/>
            <a:ext cx="6858000" cy="1790700"/>
          </a:xfrm>
          <a:prstGeom prst="rect">
            <a:avLst/>
          </a:prstGeom>
        </p:spPr>
        <p:txBody>
          <a:bodyPr anchorCtr="0" anchor="b" bIns="68575" lIns="68575" rIns="68575" wrap="square" tIns="68575">
            <a:noAutofit/>
          </a:bodyPr>
          <a:lstStyle/>
          <a:p>
            <a:pPr lvl="0">
              <a:spcBef>
                <a:spcPts val="0"/>
              </a:spcBef>
              <a:buNone/>
            </a:pPr>
            <a:r>
              <a:rPr lang="en"/>
              <a:t>Wireless Attacks w/Aircrack</a:t>
            </a:r>
          </a:p>
        </p:txBody>
      </p:sp>
      <p:sp>
        <p:nvSpPr>
          <p:cNvPr id="61" name="Shape 61"/>
          <p:cNvSpPr txBox="1"/>
          <p:nvPr>
            <p:ph idx="1" type="subTitle"/>
          </p:nvPr>
        </p:nvSpPr>
        <p:spPr>
          <a:xfrm>
            <a:off x="1143000" y="2701528"/>
            <a:ext cx="6858000" cy="2099100"/>
          </a:xfrm>
          <a:prstGeom prst="rect">
            <a:avLst/>
          </a:prstGeom>
        </p:spPr>
        <p:txBody>
          <a:bodyPr anchorCtr="0" anchor="t" bIns="68575" lIns="68575" rIns="68575" wrap="square" tIns="6857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Aircrack-ng Overview</a:t>
            </a:r>
          </a:p>
        </p:txBody>
      </p:sp>
      <p:sp>
        <p:nvSpPr>
          <p:cNvPr id="67" name="Shape 67"/>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Many uses for wireless networks:</a:t>
            </a:r>
          </a:p>
          <a:p>
            <a:pPr indent="-317500" lvl="1" marL="914400" rtl="0">
              <a:spcBef>
                <a:spcPts val="0"/>
              </a:spcBef>
            </a:pPr>
            <a:r>
              <a:rPr lang="en"/>
              <a:t>Monitoring</a:t>
            </a:r>
          </a:p>
          <a:p>
            <a:pPr indent="-317500" lvl="1" marL="914400" rtl="0">
              <a:spcBef>
                <a:spcPts val="0"/>
              </a:spcBef>
            </a:pPr>
            <a:r>
              <a:rPr lang="en"/>
              <a:t>Testing</a:t>
            </a:r>
          </a:p>
          <a:p>
            <a:pPr indent="-317500" lvl="1" marL="914400" rtl="0">
              <a:spcBef>
                <a:spcPts val="0"/>
              </a:spcBef>
            </a:pPr>
            <a:r>
              <a:rPr lang="en"/>
              <a:t>Password Cracking</a:t>
            </a:r>
          </a:p>
          <a:p>
            <a:pPr indent="-330200" lvl="0" marL="457200" rtl="0">
              <a:spcBef>
                <a:spcPts val="0"/>
              </a:spcBef>
            </a:pPr>
            <a:r>
              <a:rPr lang="en"/>
              <a:t>We focus on WPA attacks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Wi-Fi RF Basics</a:t>
            </a:r>
          </a:p>
        </p:txBody>
      </p:sp>
      <p:sp>
        <p:nvSpPr>
          <p:cNvPr id="73" name="Shape 73"/>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Wi-Fi radios transmit on two frequencies: 2.4 GHz and 5 GHz</a:t>
            </a:r>
          </a:p>
          <a:p>
            <a:pPr indent="-317500" lvl="1" marL="914400" rtl="0">
              <a:spcBef>
                <a:spcPts val="0"/>
              </a:spcBef>
            </a:pPr>
            <a:r>
              <a:rPr lang="en"/>
              <a:t>2.4 GHz band split into channels 1 - 11</a:t>
            </a:r>
          </a:p>
          <a:p>
            <a:pPr indent="-317500" lvl="1" marL="914400" rtl="0">
              <a:spcBef>
                <a:spcPts val="0"/>
              </a:spcBef>
            </a:pPr>
            <a:r>
              <a:rPr lang="en"/>
              <a:t>5 GHz band split into channels 36 - 165</a:t>
            </a:r>
          </a:p>
          <a:p>
            <a:pPr indent="-330200" lvl="0" marL="457200" rtl="0">
              <a:spcBef>
                <a:spcPts val="0"/>
              </a:spcBef>
            </a:pPr>
            <a:r>
              <a:rPr lang="en"/>
              <a:t>2.4 GHz vs 5 GHz</a:t>
            </a:r>
          </a:p>
          <a:p>
            <a:pPr indent="-317500" lvl="1" marL="914400" rtl="0">
              <a:spcBef>
                <a:spcPts val="0"/>
              </a:spcBef>
            </a:pPr>
            <a:r>
              <a:rPr lang="en"/>
              <a:t>2.4 GHz generally better at transmitting across distance/obstacles</a:t>
            </a:r>
          </a:p>
          <a:p>
            <a:pPr indent="-317500" lvl="1" marL="914400" rtl="0">
              <a:spcBef>
                <a:spcPts val="0"/>
              </a:spcBef>
            </a:pPr>
            <a:r>
              <a:rPr lang="en"/>
              <a:t>5 GHz generally better bandwidth</a:t>
            </a:r>
          </a:p>
          <a:p>
            <a:pPr indent="-330200" lvl="0" marL="457200" rtl="0">
              <a:spcBef>
                <a:spcPts val="0"/>
              </a:spcBef>
            </a:pPr>
            <a:r>
              <a:rPr lang="en"/>
              <a:t>What can cause transmission problems between sender and receiver?</a:t>
            </a:r>
          </a:p>
          <a:p>
            <a:pPr indent="-317500" lvl="1" marL="914400" rtl="0">
              <a:spcBef>
                <a:spcPts val="0"/>
              </a:spcBef>
            </a:pPr>
            <a:r>
              <a:rPr lang="en"/>
              <a:t>What are some tactical considerations when attacking an AP in the field?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Wireless Network Basics</a:t>
            </a:r>
          </a:p>
        </p:txBody>
      </p:sp>
      <p:sp>
        <p:nvSpPr>
          <p:cNvPr id="79" name="Shape 79"/>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Wireless access point sends out ~ 10 “beacons” / second</a:t>
            </a:r>
          </a:p>
          <a:p>
            <a:pPr indent="-317500" lvl="1" marL="914400" rtl="0">
              <a:spcBef>
                <a:spcPts val="0"/>
              </a:spcBef>
            </a:pPr>
            <a:r>
              <a:rPr lang="en"/>
              <a:t>ESSID (network name)</a:t>
            </a:r>
          </a:p>
          <a:p>
            <a:pPr indent="-317500" lvl="1" marL="914400" rtl="0">
              <a:spcBef>
                <a:spcPts val="0"/>
              </a:spcBef>
            </a:pPr>
            <a:r>
              <a:rPr lang="en"/>
              <a:t>unique MAC address</a:t>
            </a:r>
          </a:p>
          <a:p>
            <a:pPr indent="-317500" lvl="1" marL="914400" rtl="0">
              <a:spcBef>
                <a:spcPts val="0"/>
              </a:spcBef>
            </a:pPr>
            <a:r>
              <a:rPr lang="en"/>
              <a:t>information about encryption algorithm</a:t>
            </a:r>
          </a:p>
          <a:p>
            <a:pPr indent="-317500" lvl="1" marL="914400" rtl="0">
              <a:spcBef>
                <a:spcPts val="0"/>
              </a:spcBef>
            </a:pPr>
            <a:r>
              <a:rPr lang="en"/>
              <a:t>data rates</a:t>
            </a:r>
          </a:p>
          <a:p>
            <a:pPr indent="-317500" lvl="1" marL="914400" rtl="0">
              <a:spcBef>
                <a:spcPts val="0"/>
              </a:spcBef>
            </a:pPr>
            <a:r>
              <a:rPr lang="en"/>
              <a:t>channel</a:t>
            </a:r>
          </a:p>
          <a:p>
            <a:pPr indent="-330200" lvl="0" marL="457200" rtl="0">
              <a:spcBef>
                <a:spcPts val="0"/>
              </a:spcBef>
            </a:pPr>
            <a:r>
              <a:rPr lang="en"/>
              <a:t>Client attempts to connect to access point</a:t>
            </a:r>
          </a:p>
          <a:p>
            <a:pPr indent="-317500" lvl="1" marL="914400" rtl="0">
              <a:spcBef>
                <a:spcPts val="0"/>
              </a:spcBef>
            </a:pPr>
            <a:r>
              <a:rPr lang="en"/>
              <a:t>client sends authentication request (waits for response)</a:t>
            </a:r>
          </a:p>
          <a:p>
            <a:pPr indent="-317500" lvl="1" marL="914400" rtl="0">
              <a:spcBef>
                <a:spcPts val="0"/>
              </a:spcBef>
            </a:pPr>
            <a:r>
              <a:rPr lang="en"/>
              <a:t>if authentication successful, client sends association request (waits for response)</a:t>
            </a:r>
          </a:p>
          <a:p>
            <a:pPr indent="-317500" lvl="1" marL="914400">
              <a:spcBef>
                <a:spcPts val="0"/>
              </a:spcBef>
            </a:pPr>
            <a:r>
              <a:rPr lang="en"/>
              <a:t>once association goes through, client can communicate with AP’s network</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Airmon-ng demo</a:t>
            </a:r>
          </a:p>
        </p:txBody>
      </p:sp>
      <p:sp>
        <p:nvSpPr>
          <p:cNvPr id="85" name="Shape 85"/>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marR="0" rtl="0" algn="l">
              <a:lnSpc>
                <a:spcPct val="115000"/>
              </a:lnSpc>
              <a:spcBef>
                <a:spcPts val="0"/>
              </a:spcBef>
              <a:spcAft>
                <a:spcPts val="1600"/>
              </a:spcAft>
            </a:pPr>
            <a:r>
              <a:rPr lang="en"/>
              <a:t>AP names/BSSIDs</a:t>
            </a:r>
          </a:p>
          <a:p>
            <a:pPr indent="-330200" lvl="0" marL="457200" marR="0" rtl="0" algn="l">
              <a:lnSpc>
                <a:spcPct val="115000"/>
              </a:lnSpc>
              <a:spcBef>
                <a:spcPts val="0"/>
              </a:spcBef>
              <a:spcAft>
                <a:spcPts val="1600"/>
              </a:spcAft>
            </a:pPr>
            <a:r>
              <a:rPr lang="en"/>
              <a:t>Signal strength (closer to 0 is better)</a:t>
            </a:r>
          </a:p>
          <a:p>
            <a:pPr indent="-330200" lvl="0" marL="457200" marR="0" rtl="0" algn="l">
              <a:lnSpc>
                <a:spcPct val="115000"/>
              </a:lnSpc>
              <a:spcBef>
                <a:spcPts val="0"/>
              </a:spcBef>
              <a:spcAft>
                <a:spcPts val="1600"/>
              </a:spcAft>
            </a:pPr>
            <a:r>
              <a:rPr lang="en"/>
              <a:t>Channel</a:t>
            </a:r>
          </a:p>
          <a:p>
            <a:pPr indent="-330200" lvl="0" marL="457200" marR="0" rtl="0" algn="l">
              <a:lnSpc>
                <a:spcPct val="115000"/>
              </a:lnSpc>
              <a:spcBef>
                <a:spcPts val="0"/>
              </a:spcBef>
              <a:spcAft>
                <a:spcPts val="1600"/>
              </a:spcAft>
            </a:pPr>
            <a:r>
              <a:rPr lang="en"/>
              <a:t>Client devices</a:t>
            </a:r>
          </a:p>
          <a:p>
            <a:pPr indent="-330200" lvl="0" marL="457200" marR="0" rtl="0" algn="l">
              <a:lnSpc>
                <a:spcPct val="115000"/>
              </a:lnSpc>
              <a:spcBef>
                <a:spcPts val="0"/>
              </a:spcBef>
              <a:spcAft>
                <a:spcPts val="1600"/>
              </a:spcAft>
            </a:pPr>
            <a:r>
              <a:rPr lang="en"/>
              <a:t>Traffic</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WEP</a:t>
            </a:r>
          </a:p>
        </p:txBody>
      </p:sp>
      <p:sp>
        <p:nvSpPr>
          <p:cNvPr id="91" name="Shape 91"/>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42900" lvl="0" marL="457200" marR="0" rtl="0" algn="l">
              <a:lnSpc>
                <a:spcPct val="115000"/>
              </a:lnSpc>
              <a:spcBef>
                <a:spcPts val="0"/>
              </a:spcBef>
              <a:spcAft>
                <a:spcPts val="1600"/>
              </a:spcAft>
              <a:buClr>
                <a:schemeClr val="lt2"/>
              </a:buClr>
              <a:buSzPct val="112500"/>
              <a:buFont typeface="Arial"/>
            </a:pPr>
            <a:r>
              <a:rPr lang="en"/>
              <a:t>“Wired Equivalency Protocol”</a:t>
            </a:r>
          </a:p>
          <a:p>
            <a:pPr indent="-330200" lvl="0" marL="457200" marR="0" rtl="0" algn="l">
              <a:lnSpc>
                <a:spcPct val="115000"/>
              </a:lnSpc>
              <a:spcBef>
                <a:spcPts val="0"/>
              </a:spcBef>
              <a:spcAft>
                <a:spcPts val="1600"/>
              </a:spcAft>
            </a:pPr>
            <a:r>
              <a:rPr lang="en"/>
              <a:t>Uses RC4 cipher</a:t>
            </a:r>
          </a:p>
          <a:p>
            <a:pPr indent="-330200" lvl="0" marL="457200" marR="0" rtl="0" algn="l">
              <a:lnSpc>
                <a:spcPct val="115000"/>
              </a:lnSpc>
              <a:spcBef>
                <a:spcPts val="0"/>
              </a:spcBef>
              <a:spcAft>
                <a:spcPts val="1600"/>
              </a:spcAft>
            </a:pPr>
            <a:r>
              <a:rPr lang="en"/>
              <a:t>Broken since 2001</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Attacking WEP with Aircrack</a:t>
            </a:r>
          </a:p>
        </p:txBody>
      </p:sp>
      <p:sp>
        <p:nvSpPr>
          <p:cNvPr id="97" name="Shape 97"/>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marR="0" rtl="0" algn="l">
              <a:lnSpc>
                <a:spcPct val="115000"/>
              </a:lnSpc>
              <a:spcBef>
                <a:spcPts val="0"/>
              </a:spcBef>
              <a:spcAft>
                <a:spcPts val="1600"/>
              </a:spcAft>
            </a:pPr>
            <a:r>
              <a:rPr lang="en"/>
              <a:t>airmon-ng to find WEP AP</a:t>
            </a:r>
          </a:p>
          <a:p>
            <a:pPr indent="-330200" lvl="0" marL="457200" marR="0" rtl="0" algn="l">
              <a:lnSpc>
                <a:spcPct val="115000"/>
              </a:lnSpc>
              <a:spcBef>
                <a:spcPts val="0"/>
              </a:spcBef>
              <a:spcAft>
                <a:spcPts val="1600"/>
              </a:spcAft>
            </a:pPr>
            <a:r>
              <a:rPr lang="en"/>
              <a:t>airodump-ng to capture data</a:t>
            </a:r>
          </a:p>
          <a:p>
            <a:pPr indent="-317500" lvl="1" marL="914400" marR="0" rtl="0" algn="l">
              <a:lnSpc>
                <a:spcPct val="115000"/>
              </a:lnSpc>
              <a:spcBef>
                <a:spcPts val="0"/>
              </a:spcBef>
              <a:spcAft>
                <a:spcPts val="1600"/>
              </a:spcAft>
            </a:pPr>
            <a:r>
              <a:rPr lang="en"/>
              <a:t>Specify bssid and channel</a:t>
            </a:r>
          </a:p>
          <a:p>
            <a:pPr indent="-317500" lvl="1" marL="914400" marR="0" rtl="0" algn="l">
              <a:lnSpc>
                <a:spcPct val="115000"/>
              </a:lnSpc>
              <a:spcBef>
                <a:spcPts val="0"/>
              </a:spcBef>
              <a:spcAft>
                <a:spcPts val="1600"/>
              </a:spcAft>
            </a:pPr>
            <a:r>
              <a:rPr lang="en"/>
              <a:t>Capture ~60k packets</a:t>
            </a:r>
          </a:p>
          <a:p>
            <a:pPr indent="-330200" lvl="0" marL="457200" marR="0" rtl="0" algn="l">
              <a:lnSpc>
                <a:spcPct val="115000"/>
              </a:lnSpc>
              <a:spcBef>
                <a:spcPts val="0"/>
              </a:spcBef>
              <a:spcAft>
                <a:spcPts val="1600"/>
              </a:spcAft>
            </a:pPr>
            <a:r>
              <a:rPr lang="en"/>
              <a:t>Use aireplay to artificially generate traffic if necessary</a:t>
            </a:r>
          </a:p>
          <a:p>
            <a:pPr indent="-330200" lvl="0" marL="457200" marR="0" rtl="0" algn="l">
              <a:lnSpc>
                <a:spcPct val="115000"/>
              </a:lnSpc>
              <a:spcBef>
                <a:spcPts val="0"/>
              </a:spcBef>
              <a:spcAft>
                <a:spcPts val="1600"/>
              </a:spcAft>
            </a:pPr>
            <a:r>
              <a:rPr lang="en"/>
              <a:t>Use aircrack-ng on data dump to crack WEP key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WPA</a:t>
            </a:r>
          </a:p>
        </p:txBody>
      </p:sp>
      <p:sp>
        <p:nvSpPr>
          <p:cNvPr id="103" name="Shape 103"/>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marR="0" rtl="0" algn="l">
              <a:lnSpc>
                <a:spcPct val="115000"/>
              </a:lnSpc>
              <a:spcBef>
                <a:spcPts val="0"/>
              </a:spcBef>
              <a:spcAft>
                <a:spcPts val="1600"/>
              </a:spcAft>
            </a:pPr>
            <a:r>
              <a:rPr lang="en"/>
              <a:t>Uses AES encryption</a:t>
            </a:r>
          </a:p>
          <a:p>
            <a:pPr indent="-317500" lvl="1" marL="914400" marR="0" rtl="0" algn="l">
              <a:lnSpc>
                <a:spcPct val="115000"/>
              </a:lnSpc>
              <a:spcBef>
                <a:spcPts val="0"/>
              </a:spcBef>
              <a:spcAft>
                <a:spcPts val="1600"/>
              </a:spcAft>
            </a:pPr>
            <a:r>
              <a:rPr lang="en"/>
              <a:t>Much more robust than RC4</a:t>
            </a:r>
          </a:p>
          <a:p>
            <a:pPr indent="-330200" lvl="0" marL="457200" marR="0" rtl="0" algn="l">
              <a:lnSpc>
                <a:spcPct val="115000"/>
              </a:lnSpc>
              <a:spcBef>
                <a:spcPts val="0"/>
              </a:spcBef>
              <a:spcAft>
                <a:spcPts val="1600"/>
              </a:spcAft>
            </a:pPr>
            <a:r>
              <a:rPr lang="en"/>
              <a:t>WPA 4-way handshake: client and AP “prove” that they know the password without actually transmitting it</a:t>
            </a:r>
          </a:p>
          <a:p>
            <a:pPr indent="-317500" lvl="1" marL="914400" marR="0" rtl="0" algn="l">
              <a:lnSpc>
                <a:spcPct val="115000"/>
              </a:lnSpc>
              <a:spcBef>
                <a:spcPts val="0"/>
              </a:spcBef>
              <a:spcAft>
                <a:spcPts val="1600"/>
              </a:spcAft>
            </a:pPr>
            <a:r>
              <a:rPr lang="en"/>
              <a:t>AP sends random value (AP nonce) to client</a:t>
            </a:r>
          </a:p>
          <a:p>
            <a:pPr indent="-317500" lvl="1" marL="914400" marR="0" rtl="0" algn="l">
              <a:lnSpc>
                <a:spcPct val="115000"/>
              </a:lnSpc>
              <a:spcBef>
                <a:spcPts val="0"/>
              </a:spcBef>
              <a:spcAft>
                <a:spcPts val="1600"/>
              </a:spcAft>
            </a:pPr>
            <a:r>
              <a:rPr lang="en"/>
              <a:t>Client generates a random value (client nonce) </a:t>
            </a:r>
          </a:p>
          <a:p>
            <a:pPr indent="-317500" lvl="1" marL="914400" marR="0" rtl="0" algn="l">
              <a:lnSpc>
                <a:spcPct val="115000"/>
              </a:lnSpc>
              <a:spcBef>
                <a:spcPts val="0"/>
              </a:spcBef>
              <a:spcAft>
                <a:spcPts val="1600"/>
              </a:spcAft>
            </a:pPr>
            <a:r>
              <a:rPr lang="en"/>
              <a:t>Client constructs a unique encryption key: Password + AP nonce + Client nonce + AP MAC + Client MAC</a:t>
            </a:r>
          </a:p>
          <a:p>
            <a:pPr indent="-317500" lvl="1" marL="914400" marR="0" rtl="0" algn="l">
              <a:lnSpc>
                <a:spcPct val="115000"/>
              </a:lnSpc>
              <a:spcBef>
                <a:spcPts val="0"/>
              </a:spcBef>
              <a:spcAft>
                <a:spcPts val="1600"/>
              </a:spcAft>
            </a:pPr>
            <a:r>
              <a:rPr lang="en"/>
              <a:t>Client sends client nonce and encrypts AP nonce with encryption key</a:t>
            </a:r>
          </a:p>
          <a:p>
            <a:pPr indent="-317500" lvl="1" marL="914400" marR="0" rtl="0" algn="l">
              <a:lnSpc>
                <a:spcPct val="115000"/>
              </a:lnSpc>
              <a:spcBef>
                <a:spcPts val="0"/>
              </a:spcBef>
              <a:spcAft>
                <a:spcPts val="1600"/>
              </a:spcAft>
            </a:pPr>
            <a:r>
              <a:rPr lang="en"/>
              <a:t>AP constructs the unique encryption key and attempts to decrypt the encrypted AP nonce sent by client</a:t>
            </a:r>
          </a:p>
          <a:p>
            <a:pPr indent="-317500" lvl="1" marL="914400" marR="0" rtl="0" algn="l">
              <a:lnSpc>
                <a:spcPct val="115000"/>
              </a:lnSpc>
              <a:spcBef>
                <a:spcPts val="0"/>
              </a:spcBef>
              <a:spcAft>
                <a:spcPts val="1600"/>
              </a:spcAft>
            </a:pPr>
            <a:r>
              <a:rPr lang="en"/>
              <a:t>If the AP can successfully decrypt the encrypted AP nonce sent back from the client, it sends an authentication confirmation. If not, it rejects the authentication attempt</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Attacking WPA with Aircrack</a:t>
            </a:r>
          </a:p>
        </p:txBody>
      </p:sp>
      <p:sp>
        <p:nvSpPr>
          <p:cNvPr id="109" name="Shape 109"/>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42900" lvl="0" marL="457200" marR="0" rtl="0" algn="l">
              <a:lnSpc>
                <a:spcPct val="115000"/>
              </a:lnSpc>
              <a:spcBef>
                <a:spcPts val="0"/>
              </a:spcBef>
              <a:spcAft>
                <a:spcPts val="1600"/>
              </a:spcAft>
              <a:buClr>
                <a:schemeClr val="lt2"/>
              </a:buClr>
              <a:buSzPct val="112500"/>
              <a:buFont typeface="Arial"/>
            </a:pPr>
            <a:r>
              <a:rPr lang="en"/>
              <a:t>airmon-ng to identify target network</a:t>
            </a:r>
          </a:p>
          <a:p>
            <a:pPr indent="-330200" lvl="0" marL="457200" marR="0" rtl="0" algn="l">
              <a:lnSpc>
                <a:spcPct val="115000"/>
              </a:lnSpc>
              <a:spcBef>
                <a:spcPts val="0"/>
              </a:spcBef>
              <a:spcAft>
                <a:spcPts val="1600"/>
              </a:spcAft>
            </a:pPr>
            <a:r>
              <a:rPr lang="en"/>
              <a:t>airodump-ng until 4-way handshake is captured</a:t>
            </a:r>
          </a:p>
          <a:p>
            <a:pPr indent="-317500" lvl="1" marL="914400" marR="0" rtl="0" algn="l">
              <a:lnSpc>
                <a:spcPct val="115000"/>
              </a:lnSpc>
              <a:spcBef>
                <a:spcPts val="0"/>
              </a:spcBef>
              <a:spcAft>
                <a:spcPts val="1600"/>
              </a:spcAft>
            </a:pPr>
            <a:r>
              <a:rPr lang="en"/>
              <a:t>This requires a client to successfully authenticate during the capture</a:t>
            </a:r>
          </a:p>
          <a:p>
            <a:pPr indent="-330200" lvl="0" marL="457200" marR="0" rtl="0" algn="l">
              <a:lnSpc>
                <a:spcPct val="115000"/>
              </a:lnSpc>
              <a:spcBef>
                <a:spcPts val="0"/>
              </a:spcBef>
              <a:spcAft>
                <a:spcPts val="1600"/>
              </a:spcAft>
            </a:pPr>
            <a:r>
              <a:rPr lang="en"/>
              <a:t>aircrack-ng w/dictionary file to guess WPA password</a:t>
            </a:r>
          </a:p>
          <a:p>
            <a:pPr indent="-330200" lvl="0" marL="457200" marR="0" rtl="0" algn="l">
              <a:lnSpc>
                <a:spcPct val="115000"/>
              </a:lnSpc>
              <a:spcBef>
                <a:spcPts val="0"/>
              </a:spcBef>
              <a:spcAft>
                <a:spcPts val="1600"/>
              </a:spcAft>
            </a:pPr>
            <a:r>
              <a:rPr lang="en"/>
              <a:t>How is this different from cracking WEP?</a:t>
            </a:r>
          </a:p>
          <a:p>
            <a:pPr indent="-330200" lvl="0" marL="457200" marR="0" rtl="0" algn="l">
              <a:lnSpc>
                <a:spcPct val="115000"/>
              </a:lnSpc>
              <a:spcBef>
                <a:spcPts val="0"/>
              </a:spcBef>
              <a:spcAft>
                <a:spcPts val="1600"/>
              </a:spcAft>
            </a:pPr>
            <a:r>
              <a:rPr lang="en"/>
              <a:t>Can a defender detect that the WPA password has been compromised?</a:t>
            </a:r>
          </a:p>
        </p:txBody>
      </p:sp>
    </p:spTree>
  </p:cSld>
  <p:clrMapOvr>
    <a:masterClrMapping/>
  </p:clrMapOvr>
</p:sld>
</file>

<file path=ppt/theme/theme1.xml><?xml version="1.0" encoding="utf-8"?>
<a:theme xmlns:a="http://schemas.openxmlformats.org/drawingml/2006/main" xmlns:r="http://schemas.openxmlformats.org/officeDocument/2006/relationships" name="CyberTemplateD">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