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Droid Sans"/>
      <p:regular r:id="rId13"/>
      <p:bold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DroidSans-regular.fntdata"/><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DroidSans-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rver.com/" TargetMode="External"/><Relationship Id="rId3" Type="http://schemas.openxmlformats.org/officeDocument/2006/relationships/hyperlink" Target="http://server.com/"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3schools.com/html/html_entities.asp"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eval.symantec.com/mktginfo/enterprise/white_papers/b-whitepaper_exec_summary_internet_security_threat_report_xiii_04-2008.en-us.pdf"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The most important thing to remember about XSS is that it is typically some kind of web server that is vulnerable, but it is the clients visiting the site that are ultimately targeted.</a:t>
            </a:r>
          </a:p>
          <a:p>
            <a:pPr indent="-298450" lvl="0" marL="457200" rtl="0">
              <a:spcBef>
                <a:spcPts val="0"/>
              </a:spcBef>
            </a:pPr>
            <a:r>
              <a:rPr lang="en"/>
              <a:t>XSS falls into two categories: stored and reflected (more on this in the next slides)</a:t>
            </a:r>
          </a:p>
          <a:p>
            <a:pPr indent="-298450" lvl="0" marL="457200" rtl="0">
              <a:spcBef>
                <a:spcPts val="0"/>
              </a:spcBef>
            </a:pPr>
            <a:r>
              <a:rPr lang="en"/>
              <a:t>To continue the main theme of the course: XSS allows attackers to supply DATA that get interpreted as CODE.</a:t>
            </a:r>
          </a:p>
          <a:p>
            <a:pPr indent="-298450" lvl="1" marL="914400" rtl="0">
              <a:spcBef>
                <a:spcPts val="0"/>
              </a:spcBef>
            </a:pPr>
            <a:r>
              <a:rPr lang="en"/>
              <a:t>Specifically: attacker supplies data to a web server that is later (mistakenly) interpreted by a client’s browser as Javascript</a:t>
            </a:r>
          </a:p>
          <a:p>
            <a:pPr indent="-298450" lvl="0" marL="457200" rtl="0">
              <a:spcBef>
                <a:spcPts val="0"/>
              </a:spcBef>
            </a:pPr>
            <a:r>
              <a:rPr lang="en"/>
              <a:t>Question: What is javascript?</a:t>
            </a:r>
          </a:p>
          <a:p>
            <a:pPr indent="-298450" lvl="1" marL="914400" rtl="0">
              <a:spcBef>
                <a:spcPts val="0"/>
              </a:spcBef>
            </a:pPr>
            <a:r>
              <a:rPr lang="en"/>
              <a:t>Ans: JS is a technology that makes web pages dynamic: i.e. anything that moves on a webpage is usually the result of javascripting</a:t>
            </a:r>
          </a:p>
          <a:p>
            <a:pPr indent="-298450" lvl="1" marL="914400" rtl="0">
              <a:spcBef>
                <a:spcPts val="0"/>
              </a:spcBef>
            </a:pPr>
            <a:r>
              <a:rPr lang="en"/>
              <a:t>Ans: JS is a client-side technology -- it is supplied to a client as text, and is executed as code by the client’s browser</a:t>
            </a:r>
          </a:p>
          <a:p>
            <a:pPr indent="-298450" lvl="0" marL="457200" rtl="0">
              <a:spcBef>
                <a:spcPts val="0"/>
              </a:spcBef>
            </a:pPr>
            <a:r>
              <a:rPr lang="en"/>
              <a:t>Question: What ‘evil’ things can attacker-controlled javascript do?</a:t>
            </a:r>
          </a:p>
          <a:p>
            <a:pPr indent="-298450" lvl="1" marL="914400" rtl="0">
              <a:spcBef>
                <a:spcPts val="0"/>
              </a:spcBef>
            </a:pPr>
            <a:r>
              <a:rPr lang="en"/>
              <a:t>Ans: Steal cookies</a:t>
            </a:r>
          </a:p>
          <a:p>
            <a:pPr indent="-298450" lvl="2" marL="1371600" rtl="0">
              <a:spcBef>
                <a:spcPts val="0"/>
              </a:spcBef>
            </a:pPr>
            <a:r>
              <a:rPr lang="en"/>
              <a:t>What are cookies? …</a:t>
            </a:r>
          </a:p>
          <a:p>
            <a:pPr indent="-298450" lvl="1" marL="914400" rtl="0">
              <a:spcBef>
                <a:spcPts val="0"/>
              </a:spcBef>
            </a:pPr>
            <a:r>
              <a:rPr lang="en"/>
              <a:t>Ans: Redirect clients to other web pages</a:t>
            </a:r>
          </a:p>
          <a:p>
            <a:pPr indent="-298450" lvl="1" marL="914400" rtl="0">
              <a:spcBef>
                <a:spcPts val="0"/>
              </a:spcBef>
            </a:pPr>
            <a:r>
              <a:rPr lang="en"/>
              <a:t>Ans: Deface a web page</a:t>
            </a:r>
          </a:p>
          <a:p>
            <a:pPr indent="-298450" lvl="1" marL="914400" rtl="0">
              <a:spcBef>
                <a:spcPts val="0"/>
              </a:spcBef>
            </a:pPr>
            <a:r>
              <a:rPr lang="en"/>
              <a:t>Ans: Serve as a launching point for browser exploitation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914400" rtl="0">
              <a:spcBef>
                <a:spcPts val="0"/>
              </a:spcBef>
              <a:buAutoNum type="arabicPeriod"/>
            </a:pPr>
            <a:r>
              <a:rPr lang="en"/>
              <a:t>Attacker sends some ‘evil’ data to a server vulnerable to XSS</a:t>
            </a:r>
          </a:p>
          <a:p>
            <a:pPr indent="-298450" lvl="1" marL="1371600" rtl="0">
              <a:spcBef>
                <a:spcPts val="0"/>
              </a:spcBef>
              <a:buAutoNum type="alphaLcPeriod"/>
            </a:pPr>
            <a:r>
              <a:rPr lang="en"/>
              <a:t>For example, this could be in the form of a blog comment that the attacker leaves on a vulnerable blog</a:t>
            </a:r>
          </a:p>
          <a:p>
            <a:pPr indent="-298450" lvl="1" marL="1371600" rtl="0">
              <a:spcBef>
                <a:spcPts val="0"/>
              </a:spcBef>
              <a:buAutoNum type="alphaLcPeriod"/>
            </a:pPr>
            <a:r>
              <a:rPr lang="en"/>
              <a:t>In this example, the payload simply launches a text box that says ‘evil!’ in the client’s browser when the client visits the blog</a:t>
            </a:r>
          </a:p>
          <a:p>
            <a:pPr indent="-298450" lvl="0" marL="914400" rtl="0">
              <a:spcBef>
                <a:spcPts val="0"/>
              </a:spcBef>
              <a:buAutoNum type="arabicPeriod"/>
            </a:pPr>
            <a:r>
              <a:rPr lang="en"/>
              <a:t>The server stores the evil data, and prepares to send it to all clients who request the page</a:t>
            </a:r>
          </a:p>
          <a:p>
            <a:pPr indent="-298450" lvl="1" marL="1371600" rtl="0">
              <a:spcBef>
                <a:spcPts val="0"/>
              </a:spcBef>
              <a:buAutoNum type="alphaLcPeriod"/>
            </a:pPr>
            <a:r>
              <a:rPr lang="en"/>
              <a:t>Note that the attacker gains no access to the server. Because of the XSS vulnerability, he can use the server to attack anyone who visits the site, but he has no access to the site itself</a:t>
            </a:r>
          </a:p>
          <a:p>
            <a:pPr indent="-298450" lvl="0" marL="914400" rtl="0">
              <a:spcBef>
                <a:spcPts val="0"/>
              </a:spcBef>
              <a:buAutoNum type="arabicPeriod"/>
            </a:pPr>
            <a:r>
              <a:rPr lang="en"/>
              <a:t>The client makes a request to the web server, and the server sends the client a page that includes the malicious payload embedded by the attacker</a:t>
            </a:r>
          </a:p>
          <a:p>
            <a:pPr indent="-298450" lvl="0" marL="914400" rtl="0">
              <a:spcBef>
                <a:spcPts val="0"/>
              </a:spcBef>
              <a:buAutoNum type="arabicPeriod"/>
            </a:pPr>
            <a:r>
              <a:rPr lang="en"/>
              <a:t>The client’s browser executes the javascript embedded by the attacker, which opens up the client to a wide range of attacks from the attacker</a:t>
            </a:r>
          </a:p>
          <a:p>
            <a:pPr indent="-298450" lvl="1" marL="1371600" rtl="0">
              <a:spcBef>
                <a:spcPts val="0"/>
              </a:spcBef>
              <a:buAutoNum type="alphaLcPeriod"/>
            </a:pPr>
            <a:r>
              <a:rPr lang="en"/>
              <a:t>Crucially: javascript written by the attacker is now being executed by the client’s web browser.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buAutoNum type="arabicPeriod"/>
            </a:pPr>
            <a:r>
              <a:rPr lang="en"/>
              <a:t>The attacker sends his victim a link with an embedded XSS payload</a:t>
            </a:r>
          </a:p>
          <a:p>
            <a:pPr indent="-298450" lvl="0" marL="457200" rtl="0">
              <a:spcBef>
                <a:spcPts val="0"/>
              </a:spcBef>
              <a:buAutoNum type="arabicPeriod"/>
            </a:pPr>
            <a:r>
              <a:rPr lang="en"/>
              <a:t>The client considers the link:</a:t>
            </a:r>
          </a:p>
          <a:p>
            <a:pPr indent="-298450" lvl="1" marL="914400" rtl="0">
              <a:spcBef>
                <a:spcPts val="0"/>
              </a:spcBef>
              <a:buAutoNum type="alphaLcPeriod"/>
            </a:pPr>
            <a:r>
              <a:rPr lang="en"/>
              <a:t>On the one hand, the client does not know the attacker, and does not necessarily trust the link sent by the attacker</a:t>
            </a:r>
          </a:p>
          <a:p>
            <a:pPr indent="-298450" lvl="1" marL="914400" rtl="0">
              <a:spcBef>
                <a:spcPts val="0"/>
              </a:spcBef>
              <a:buAutoNum type="alphaLcPeriod"/>
            </a:pPr>
            <a:r>
              <a:rPr lang="en"/>
              <a:t>On the other hand, the client knows </a:t>
            </a:r>
            <a:r>
              <a:rPr lang="en" u="sng">
                <a:solidFill>
                  <a:schemeClr val="hlink"/>
                </a:solidFill>
                <a:hlinkClick r:id="rId2"/>
              </a:rPr>
              <a:t>http://server.com/</a:t>
            </a:r>
            <a:r>
              <a:rPr lang="en"/>
              <a:t> and believes that the site at </a:t>
            </a:r>
            <a:r>
              <a:rPr lang="en" u="sng">
                <a:solidFill>
                  <a:schemeClr val="hlink"/>
                </a:solidFill>
                <a:hlinkClick r:id="rId3"/>
              </a:rPr>
              <a:t>http://server.com/</a:t>
            </a:r>
            <a:r>
              <a:rPr lang="en"/>
              <a:t> is safe</a:t>
            </a:r>
          </a:p>
          <a:p>
            <a:pPr indent="-298450" lvl="0" marL="457200" rtl="0">
              <a:spcBef>
                <a:spcPts val="0"/>
              </a:spcBef>
              <a:buAutoNum type="arabicPeriod"/>
            </a:pPr>
            <a:r>
              <a:rPr lang="en"/>
              <a:t>The client clicks on the link, sending a request to the server that includes the attacker’s embedded XSS payload</a:t>
            </a:r>
          </a:p>
          <a:p>
            <a:pPr indent="-298450" lvl="0" marL="457200" rtl="0">
              <a:spcBef>
                <a:spcPts val="0"/>
              </a:spcBef>
              <a:buAutoNum type="arabicPeriod"/>
            </a:pPr>
            <a:r>
              <a:rPr lang="en"/>
              <a:t>The server does not have adequate XSS protections, and reflects the attacker’s embedded XSS payload back to the client as executable javascript in the web page response</a:t>
            </a:r>
          </a:p>
          <a:p>
            <a:pPr indent="-298450" lvl="0" marL="457200" rtl="0">
              <a:spcBef>
                <a:spcPts val="0"/>
              </a:spcBef>
              <a:buAutoNum type="arabicPeriod"/>
            </a:pPr>
            <a:r>
              <a:rPr lang="en"/>
              <a:t>The client receives the server’s response, and the client’s browser executes the attacker’s javascript payload</a:t>
            </a:r>
          </a:p>
          <a:p>
            <a:pPr indent="-298450" lvl="1" marL="914400" rtl="0">
              <a:spcBef>
                <a:spcPts val="0"/>
              </a:spcBef>
              <a:buAutoNum type="alphaLcPeriod"/>
            </a:pPr>
            <a:r>
              <a:rPr lang="en"/>
              <a:t>Just like in the first example, the client’s browser is now executing javascript written by the attacker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Detecting XSS is a hard problem</a:t>
            </a:r>
          </a:p>
          <a:p>
            <a:pPr indent="-298450" lvl="1" marL="914400" rtl="0">
              <a:spcBef>
                <a:spcPts val="0"/>
              </a:spcBef>
            </a:pPr>
            <a:r>
              <a:rPr lang="en"/>
              <a:t>Discussion question: why?</a:t>
            </a:r>
          </a:p>
          <a:p>
            <a:pPr indent="-298450" lvl="0" marL="457200" rtl="0">
              <a:spcBef>
                <a:spcPts val="0"/>
              </a:spcBef>
            </a:pPr>
            <a:r>
              <a:rPr lang="en"/>
              <a:t>Various tools/techniques:</a:t>
            </a:r>
          </a:p>
          <a:p>
            <a:pPr indent="-298450" lvl="1" marL="914400" rtl="0">
              <a:spcBef>
                <a:spcPts val="0"/>
              </a:spcBef>
            </a:pPr>
            <a:r>
              <a:rPr lang="en"/>
              <a:t>Burpsuite/ZAP come with automated scanners</a:t>
            </a:r>
          </a:p>
          <a:p>
            <a:pPr indent="-298450" lvl="2" marL="1371600" rtl="0">
              <a:spcBef>
                <a:spcPts val="0"/>
              </a:spcBef>
            </a:pPr>
            <a:r>
              <a:rPr lang="en"/>
              <a:t>Same caveats of every automated scanner: false positives/false negatives</a:t>
            </a:r>
          </a:p>
          <a:p>
            <a:pPr indent="-298450" lvl="1" marL="914400" rtl="0">
              <a:spcBef>
                <a:spcPts val="0"/>
              </a:spcBef>
            </a:pPr>
            <a:r>
              <a:rPr lang="en"/>
              <a:t>Manual testing: use various ‘problem characters’ to try to cause the application’s javascript logic to break</a:t>
            </a:r>
          </a:p>
          <a:p>
            <a:pPr indent="-298450" lvl="2" marL="1371600" rtl="0">
              <a:spcBef>
                <a:spcPts val="0"/>
              </a:spcBef>
            </a:pPr>
            <a:r>
              <a:rPr lang="en"/>
              <a:t>V. Slow, not suitable for large projects</a:t>
            </a:r>
          </a:p>
          <a:p>
            <a:pPr indent="-298450" lvl="1" marL="914400" rtl="0">
              <a:spcBef>
                <a:spcPts val="0"/>
              </a:spcBef>
            </a:pPr>
            <a:r>
              <a:rPr lang="en"/>
              <a:t>Source code analysis: look for what filtering functions are in use to prevent XSS, then look for places where those functions are:</a:t>
            </a:r>
          </a:p>
          <a:p>
            <a:pPr indent="-298450" lvl="2" marL="1371600" rtl="0">
              <a:spcBef>
                <a:spcPts val="0"/>
              </a:spcBef>
            </a:pPr>
            <a:r>
              <a:rPr lang="en"/>
              <a:t>Absent</a:t>
            </a:r>
          </a:p>
          <a:p>
            <a:pPr indent="-298450" lvl="2" marL="1371600" rtl="0">
              <a:spcBef>
                <a:spcPts val="0"/>
              </a:spcBef>
            </a:pPr>
            <a:r>
              <a:rPr lang="en"/>
              <a:t>Placed inappropriately</a:t>
            </a:r>
          </a:p>
          <a:p>
            <a:pPr indent="-298450" lvl="2" marL="1371600" rtl="0">
              <a:spcBef>
                <a:spcPts val="0"/>
              </a:spcBef>
            </a:pPr>
            <a:r>
              <a:rPr lang="en"/>
              <a:t>Placed overzealously (double encoding)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6" name="Shape 11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XSS is one of the most interesting areas of computer security because it is very much an ‘unsolved problem’</a:t>
            </a:r>
          </a:p>
          <a:p>
            <a:pPr indent="-298450" lvl="0" marL="457200" rtl="0">
              <a:spcBef>
                <a:spcPts val="0"/>
              </a:spcBef>
            </a:pPr>
            <a:r>
              <a:rPr lang="en"/>
              <a:t>Applications can be designed to only accept alphanum inputs</a:t>
            </a:r>
          </a:p>
          <a:p>
            <a:pPr indent="-298450" lvl="1" marL="914400" rtl="0">
              <a:spcBef>
                <a:spcPts val="0"/>
              </a:spcBef>
            </a:pPr>
            <a:r>
              <a:rPr lang="en"/>
              <a:t>Some data requires more than alphanum characters</a:t>
            </a:r>
          </a:p>
          <a:p>
            <a:pPr indent="-298450" lvl="1" marL="914400" rtl="0">
              <a:spcBef>
                <a:spcPts val="0"/>
              </a:spcBef>
            </a:pPr>
            <a:r>
              <a:rPr lang="en"/>
              <a:t>This approach is pretty secure, but overly restrictive</a:t>
            </a:r>
          </a:p>
          <a:p>
            <a:pPr indent="-298450" lvl="0" marL="457200" rtl="0">
              <a:spcBef>
                <a:spcPts val="0"/>
              </a:spcBef>
            </a:pPr>
            <a:r>
              <a:rPr lang="en"/>
              <a:t>Most popular method: HTML-entity encoding:</a:t>
            </a:r>
          </a:p>
          <a:p>
            <a:pPr indent="-298450" lvl="1" marL="914400" rtl="0">
              <a:spcBef>
                <a:spcPts val="0"/>
              </a:spcBef>
            </a:pPr>
            <a:r>
              <a:rPr lang="en"/>
              <a:t>Turn symbols like ‘&lt;’ into ‘&amp;lt;’</a:t>
            </a:r>
          </a:p>
          <a:p>
            <a:pPr indent="-298450" lvl="1" marL="914400" rtl="0">
              <a:spcBef>
                <a:spcPts val="0"/>
              </a:spcBef>
            </a:pPr>
            <a:r>
              <a:rPr lang="en"/>
              <a:t>List of HTML entities: </a:t>
            </a:r>
            <a:r>
              <a:rPr lang="en" u="sng">
                <a:solidFill>
                  <a:schemeClr val="hlink"/>
                </a:solidFill>
                <a:hlinkClick r:id="rId2"/>
              </a:rPr>
              <a:t>https://www.w3schools.com/html/html_entities.asp</a:t>
            </a:r>
          </a:p>
          <a:p>
            <a:pPr indent="-298450" lvl="1" marL="914400" rtl="0">
              <a:spcBef>
                <a:spcPts val="0"/>
              </a:spcBef>
            </a:pPr>
            <a:r>
              <a:rPr lang="en"/>
              <a:t>For example: HTML entity ‘&amp;lt;’ looks like ‘&lt;’ when displayed in user’s browser, but acts like ‘&amp;lt;’ when interpreted by browsers JS/HTML engine</a:t>
            </a:r>
          </a:p>
          <a:p>
            <a:pPr indent="-298450" lvl="0" marL="457200" rtl="0">
              <a:spcBef>
                <a:spcPts val="0"/>
              </a:spcBef>
            </a:pPr>
            <a:r>
              <a:rPr lang="en"/>
              <a:t>Modern browsers include XSS protection, but this usually only covers reflected XSS</a:t>
            </a:r>
          </a:p>
          <a:p>
            <a:pPr indent="-298450" lvl="1" marL="914400" rtl="0">
              <a:spcBef>
                <a:spcPts val="0"/>
              </a:spcBef>
            </a:pPr>
            <a:r>
              <a:rPr lang="en"/>
              <a:t>Discussion question: why?</a:t>
            </a:r>
          </a:p>
          <a:p>
            <a:pPr indent="-298450" lvl="2" marL="1371600" rtl="0">
              <a:spcBef>
                <a:spcPts val="0"/>
              </a:spcBef>
            </a:pPr>
            <a:r>
              <a:rPr lang="en"/>
              <a:t>Because it’s easy for a browser to see data sent in a URL executed as javascript (big red flag)</a:t>
            </a:r>
          </a:p>
          <a:p>
            <a:pPr indent="-298450" lvl="2" marL="1371600" rtl="0">
              <a:spcBef>
                <a:spcPts val="0"/>
              </a:spcBef>
            </a:pPr>
            <a:r>
              <a:rPr lang="en"/>
              <a:t>But it’s difficult for a browser to determine if a piece of javascript in a web page is meant to be there or if it’s embedded by an attacker somehow</a:t>
            </a:r>
          </a:p>
          <a:p>
            <a:pPr indent="-298450" lvl="0" marL="457200">
              <a:spcBef>
                <a:spcPts val="0"/>
              </a:spcBef>
            </a:pPr>
            <a:r>
              <a:rPr lang="en"/>
              <a:t>Many of these so-called ‘protections’ actually break web page functionality, so they are often left out by web application developers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2" name="Shape 12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XSS is extremely common, why?</a:t>
            </a:r>
          </a:p>
          <a:p>
            <a:pPr indent="-298450" lvl="1" marL="914400" rtl="0">
              <a:spcBef>
                <a:spcPts val="0"/>
              </a:spcBef>
            </a:pPr>
            <a:r>
              <a:rPr lang="en"/>
              <a:t>Because it’s a largely ‘unsolved’ problem in computer security. Often times built-in protection mechanisms are turned off because they break existing functionality</a:t>
            </a:r>
          </a:p>
          <a:p>
            <a:pPr indent="-298450" lvl="1" marL="914400" rtl="0">
              <a:spcBef>
                <a:spcPts val="0"/>
              </a:spcBef>
            </a:pPr>
            <a:r>
              <a:rPr lang="en"/>
              <a:t>84% of all security vulnerabilities in 2007 were XSS, according to symantec</a:t>
            </a:r>
          </a:p>
          <a:p>
            <a:pPr indent="-298450" lvl="2" marL="1371600" rtl="0">
              <a:spcBef>
                <a:spcPts val="0"/>
              </a:spcBef>
            </a:pPr>
            <a:r>
              <a:rPr lang="en" u="sng">
                <a:solidFill>
                  <a:schemeClr val="hlink"/>
                </a:solidFill>
                <a:hlinkClick r:id="rId2"/>
              </a:rPr>
              <a:t>http://eval.symantec.com/mktginfo/enterprise/white_papers/b-whitepaper_exec_summary_internet_security_threat_report_xiii_04-2008.en-us.pdf</a:t>
            </a:r>
          </a:p>
          <a:p>
            <a:pPr indent="-298450" lvl="0" marL="457200" rtl="0">
              <a:spcBef>
                <a:spcPts val="0"/>
              </a:spcBef>
            </a:pPr>
            <a:r>
              <a:rPr lang="en"/>
              <a:t>What are the consequences of XSS?</a:t>
            </a:r>
          </a:p>
          <a:p>
            <a:pPr indent="-298450" lvl="1" marL="914400" rtl="0">
              <a:spcBef>
                <a:spcPts val="0"/>
              </a:spcBef>
            </a:pPr>
            <a:r>
              <a:rPr lang="en"/>
              <a:t>XSS essentially allows an attacker to execute arbitrary code (perform arbitrary actions) in the context of any user who visits a site</a:t>
            </a:r>
          </a:p>
          <a:p>
            <a:pPr indent="-298450" lvl="2" marL="1371600" rtl="0">
              <a:spcBef>
                <a:spcPts val="0"/>
              </a:spcBef>
            </a:pPr>
            <a:r>
              <a:rPr lang="en"/>
              <a:t>Example: Attacker exploits XSS vulnerability, then a site admin visits exploited web page. Now attacker can essentially perform any admin action on the site (add users, delete users, read private data, etc.)</a:t>
            </a:r>
          </a:p>
          <a:p>
            <a:pPr indent="-298450" lvl="0" marL="457200" rtl="0">
              <a:spcBef>
                <a:spcPts val="0"/>
              </a:spcBef>
            </a:pPr>
            <a:r>
              <a:rPr lang="en"/>
              <a:t>How do you fix XSS?</a:t>
            </a:r>
          </a:p>
          <a:p>
            <a:pPr indent="-298450" lvl="1" marL="914400" rtl="0">
              <a:spcBef>
                <a:spcPts val="0"/>
              </a:spcBef>
            </a:pPr>
            <a:r>
              <a:rPr lang="en"/>
              <a:t>Have to fix the application source code, but individual bugs are easy to fix (the hard part is ensuring ALL bugs are fixed)</a:t>
            </a:r>
          </a:p>
          <a:p>
            <a:pPr indent="-298450" lvl="0" marL="457200" rtl="0">
              <a:spcBef>
                <a:spcPts val="0"/>
              </a:spcBef>
            </a:pPr>
            <a:r>
              <a:rPr lang="en"/>
              <a:t>Ease of Detection?</a:t>
            </a:r>
          </a:p>
          <a:p>
            <a:pPr indent="-298450" lvl="1" marL="914400" rtl="0">
              <a:spcBef>
                <a:spcPts val="0"/>
              </a:spcBef>
            </a:pPr>
            <a:r>
              <a:rPr lang="en"/>
              <a:t>Easy to manually detect, but can be difficult for scanners to catch every instance</a:t>
            </a:r>
          </a:p>
          <a:p>
            <a:pPr indent="-298450" lvl="0" marL="457200" rtl="0">
              <a:spcBef>
                <a:spcPts val="0"/>
              </a:spcBef>
            </a:pPr>
            <a:r>
              <a:rPr lang="en"/>
              <a:t>Attacker awareness?</a:t>
            </a:r>
          </a:p>
          <a:p>
            <a:pPr indent="-298450" lvl="1" marL="914400" rtl="0">
              <a:spcBef>
                <a:spcPts val="0"/>
              </a:spcBef>
            </a:pPr>
            <a:r>
              <a:rPr lang="en"/>
              <a:t>This is a well known bug, attacks occur frequently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3" name="Shape 13"/>
        <p:cNvGrpSpPr/>
        <p:nvPr/>
      </p:nvGrpSpPr>
      <p:grpSpPr>
        <a:xfrm>
          <a:off x="0" y="0"/>
          <a:ext cx="0" cy="0"/>
          <a:chOff x="0" y="0"/>
          <a:chExt cx="0" cy="0"/>
        </a:xfrm>
      </p:grpSpPr>
      <p:sp>
        <p:nvSpPr>
          <p:cNvPr id="14" name="Shape 14"/>
          <p:cNvSpPr txBox="1"/>
          <p:nvPr>
            <p:ph type="ctrTitle"/>
          </p:nvPr>
        </p:nvSpPr>
        <p:spPr>
          <a:xfrm>
            <a:off x="1143000" y="841772"/>
            <a:ext cx="6858000" cy="17907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5" name="Shape 15"/>
          <p:cNvSpPr txBox="1"/>
          <p:nvPr>
            <p:ph idx="1" type="subTitle"/>
          </p:nvPr>
        </p:nvSpPr>
        <p:spPr>
          <a:xfrm>
            <a:off x="1143000" y="2701528"/>
            <a:ext cx="6858000" cy="20991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D8D8D8"/>
              </a:buClr>
              <a:buFont typeface="Arial"/>
              <a:buNone/>
              <a:defRPr b="0" i="0" sz="2000" u="none" cap="none" strike="noStrike">
                <a:solidFill>
                  <a:srgbClr val="D8D8D8"/>
                </a:solidFill>
                <a:latin typeface="Calibri"/>
                <a:ea typeface="Calibri"/>
                <a:cs typeface="Calibri"/>
                <a:sym typeface="Calibri"/>
              </a:defRPr>
            </a:lvl1pPr>
            <a:lvl2pPr indent="0" lvl="1" marL="254000" marR="0" rtl="0" algn="ctr">
              <a:lnSpc>
                <a:spcPct val="90000"/>
              </a:lnSpc>
              <a:spcBef>
                <a:spcPts val="300"/>
              </a:spcBef>
              <a:buClr>
                <a:schemeClr val="lt1"/>
              </a:buClr>
              <a:buFont typeface="Arial"/>
              <a:buNone/>
              <a:defRPr b="0" i="0" sz="1100" u="none" cap="none" strike="noStrike">
                <a:solidFill>
                  <a:schemeClr val="lt1"/>
                </a:solidFill>
                <a:latin typeface="Calibri"/>
                <a:ea typeface="Calibri"/>
                <a:cs typeface="Calibri"/>
                <a:sym typeface="Calibri"/>
              </a:defRPr>
            </a:lvl2pPr>
            <a:lvl3pPr indent="0" lvl="2" marL="520700" marR="0" rtl="0" algn="ctr">
              <a:lnSpc>
                <a:spcPct val="90000"/>
              </a:lnSpc>
              <a:spcBef>
                <a:spcPts val="300"/>
              </a:spcBef>
              <a:buClr>
                <a:schemeClr val="lt1"/>
              </a:buClr>
              <a:buFont typeface="Arial"/>
              <a:buNone/>
              <a:defRPr b="0" i="0" sz="1000" u="none" cap="none" strike="noStrike">
                <a:solidFill>
                  <a:schemeClr val="lt1"/>
                </a:solidFill>
                <a:latin typeface="Calibri"/>
                <a:ea typeface="Calibri"/>
                <a:cs typeface="Calibri"/>
                <a:sym typeface="Calibri"/>
              </a:defRPr>
            </a:lvl3pPr>
            <a:lvl4pPr indent="0" lvl="3" marL="774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4pPr>
            <a:lvl5pPr indent="0" lvl="4" marL="1028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5pPr>
            <a:lvl6pPr indent="0" lvl="5" marL="12827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1549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1803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2057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46" name="Shape 46"/>
        <p:cNvGrpSpPr/>
        <p:nvPr/>
      </p:nvGrpSpPr>
      <p:grpSpPr>
        <a:xfrm>
          <a:off x="0" y="0"/>
          <a:ext cx="0" cy="0"/>
          <a:chOff x="0" y="0"/>
          <a:chExt cx="0" cy="0"/>
        </a:xfrm>
      </p:grpSpPr>
      <p:sp>
        <p:nvSpPr>
          <p:cNvPr id="47" name="Shape 4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8" name="Shape 48"/>
          <p:cNvSpPr txBox="1"/>
          <p:nvPr>
            <p:ph idx="1" type="body"/>
          </p:nvPr>
        </p:nvSpPr>
        <p:spPr>
          <a:xfrm rot="5400000">
            <a:off x="2560770" y="-1602335"/>
            <a:ext cx="3953100" cy="8732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49" name="Shape 49"/>
        <p:cNvGrpSpPr/>
        <p:nvPr/>
      </p:nvGrpSpPr>
      <p:grpSpPr>
        <a:xfrm>
          <a:off x="0" y="0"/>
          <a:ext cx="0" cy="0"/>
          <a:chOff x="0" y="0"/>
          <a:chExt cx="0" cy="0"/>
        </a:xfrm>
      </p:grpSpPr>
      <p:sp>
        <p:nvSpPr>
          <p:cNvPr id="50" name="Shape 50"/>
          <p:cNvSpPr txBox="1"/>
          <p:nvPr>
            <p:ph type="title"/>
          </p:nvPr>
        </p:nvSpPr>
        <p:spPr>
          <a:xfrm rot="5400000">
            <a:off x="5753462" y="1612772"/>
            <a:ext cx="4359000" cy="19716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51" name="Shape 51"/>
          <p:cNvSpPr txBox="1"/>
          <p:nvPr>
            <p:ph idx="1" type="body"/>
          </p:nvPr>
        </p:nvSpPr>
        <p:spPr>
          <a:xfrm rot="5400000">
            <a:off x="1543787" y="-511027"/>
            <a:ext cx="4059900" cy="6518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52" name="Shape 52"/>
        <p:cNvGrpSpPr/>
        <p:nvPr/>
      </p:nvGrpSpPr>
      <p:grpSpPr>
        <a:xfrm>
          <a:off x="0" y="0"/>
          <a:ext cx="0" cy="0"/>
          <a:chOff x="0" y="0"/>
          <a:chExt cx="0" cy="0"/>
        </a:xfrm>
      </p:grpSpPr>
      <p:sp>
        <p:nvSpPr>
          <p:cNvPr id="53" name="Shape 53"/>
          <p:cNvSpPr txBox="1"/>
          <p:nvPr>
            <p:ph type="title"/>
          </p:nvPr>
        </p:nvSpPr>
        <p:spPr>
          <a:xfrm>
            <a:off x="311700" y="445025"/>
            <a:ext cx="8520600" cy="572700"/>
          </a:xfrm>
          <a:prstGeom prst="rect">
            <a:avLst/>
          </a:prstGeom>
        </p:spPr>
        <p:txBody>
          <a:bodyPr anchorCtr="0" anchor="ctr"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 type="body"/>
          </p:nvPr>
        </p:nvSpPr>
        <p:spPr>
          <a:xfrm>
            <a:off x="311700" y="1152475"/>
            <a:ext cx="8520600" cy="3416400"/>
          </a:xfrm>
          <a:prstGeom prst="rect">
            <a:avLst/>
          </a:prstGeom>
        </p:spPr>
        <p:txBody>
          <a:bodyPr anchorCtr="0" anchor="t"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34275" lIns="68575" rIns="68575" wrap="square" tIns="3427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6" name="Shape 16"/>
        <p:cNvGrpSpPr/>
        <p:nvPr/>
      </p:nvGrpSpPr>
      <p:grpSpPr>
        <a:xfrm>
          <a:off x="0" y="0"/>
          <a:ext cx="0" cy="0"/>
          <a:chOff x="0" y="0"/>
          <a:chExt cx="0" cy="0"/>
        </a:xfrm>
      </p:grpSpPr>
      <p:sp>
        <p:nvSpPr>
          <p:cNvPr id="17" name="Shape 1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8" name="Shape 1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9" name="Shape 19"/>
        <p:cNvGrpSpPr/>
        <p:nvPr/>
      </p:nvGrpSpPr>
      <p:grpSpPr>
        <a:xfrm>
          <a:off x="0" y="0"/>
          <a:ext cx="0" cy="0"/>
          <a:chOff x="0" y="0"/>
          <a:chExt cx="0" cy="0"/>
        </a:xfrm>
      </p:grpSpPr>
      <p:sp>
        <p:nvSpPr>
          <p:cNvPr id="20" name="Shape 20"/>
          <p:cNvSpPr txBox="1"/>
          <p:nvPr>
            <p:ph type="title"/>
          </p:nvPr>
        </p:nvSpPr>
        <p:spPr>
          <a:xfrm>
            <a:off x="623888" y="996555"/>
            <a:ext cx="7886700" cy="21396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1" name="Shape 21"/>
          <p:cNvSpPr txBox="1"/>
          <p:nvPr>
            <p:ph idx="1" type="body"/>
          </p:nvPr>
        </p:nvSpPr>
        <p:spPr>
          <a:xfrm>
            <a:off x="623888" y="3156349"/>
            <a:ext cx="7886700" cy="15963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888888"/>
              </a:buClr>
              <a:buFont typeface="Arial"/>
              <a:buNone/>
              <a:defRPr b="0" i="0" sz="1400" u="none" cap="none" strike="noStrike">
                <a:solidFill>
                  <a:srgbClr val="888888"/>
                </a:solidFill>
                <a:latin typeface="Calibri"/>
                <a:ea typeface="Calibri"/>
                <a:cs typeface="Calibri"/>
                <a:sym typeface="Calibri"/>
              </a:defRPr>
            </a:lvl1pPr>
            <a:lvl2pPr indent="0" lvl="1" marL="254000" marR="0" rtl="0" algn="l">
              <a:lnSpc>
                <a:spcPct val="90000"/>
              </a:lnSpc>
              <a:spcBef>
                <a:spcPts val="300"/>
              </a:spcBef>
              <a:buClr>
                <a:srgbClr val="888888"/>
              </a:buClr>
              <a:buFont typeface="Arial"/>
              <a:buNone/>
              <a:defRPr b="0" i="0" sz="1100" u="none" cap="none" strike="noStrike">
                <a:solidFill>
                  <a:srgbClr val="888888"/>
                </a:solidFill>
                <a:latin typeface="Calibri"/>
                <a:ea typeface="Calibri"/>
                <a:cs typeface="Calibri"/>
                <a:sym typeface="Calibri"/>
              </a:defRPr>
            </a:lvl2pPr>
            <a:lvl3pPr indent="0" lvl="2" marL="520700" marR="0" rtl="0" algn="l">
              <a:lnSpc>
                <a:spcPct val="90000"/>
              </a:lnSpc>
              <a:spcBef>
                <a:spcPts val="300"/>
              </a:spcBef>
              <a:buClr>
                <a:srgbClr val="888888"/>
              </a:buClr>
              <a:buFont typeface="Arial"/>
              <a:buNone/>
              <a:defRPr b="0" i="0" sz="1000" u="none" cap="none" strike="noStrike">
                <a:solidFill>
                  <a:srgbClr val="888888"/>
                </a:solidFill>
                <a:latin typeface="Calibri"/>
                <a:ea typeface="Calibri"/>
                <a:cs typeface="Calibri"/>
                <a:sym typeface="Calibri"/>
              </a:defRPr>
            </a:lvl3pPr>
            <a:lvl4pPr indent="0" lvl="3" marL="774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4pPr>
            <a:lvl5pPr indent="0" lvl="4" marL="1028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5pPr>
            <a:lvl6pPr indent="0" lvl="5" marL="1282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6pPr>
            <a:lvl7pPr indent="0" lvl="6" marL="1549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7pPr>
            <a:lvl8pPr indent="0" lvl="7" marL="1803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8pPr>
            <a:lvl9pPr indent="0" lvl="8" marL="2057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2" name="Shape 22"/>
        <p:cNvGrpSpPr/>
        <p:nvPr/>
      </p:nvGrpSpPr>
      <p:grpSpPr>
        <a:xfrm>
          <a:off x="0" y="0"/>
          <a:ext cx="0" cy="0"/>
          <a:chOff x="0" y="0"/>
          <a:chExt cx="0" cy="0"/>
        </a:xfrm>
      </p:grpSpPr>
      <p:sp>
        <p:nvSpPr>
          <p:cNvPr id="23" name="Shape 23"/>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4" name="Shape 24"/>
          <p:cNvSpPr txBox="1"/>
          <p:nvPr>
            <p:ph idx="1" type="body"/>
          </p:nvPr>
        </p:nvSpPr>
        <p:spPr>
          <a:xfrm>
            <a:off x="336885" y="830179"/>
            <a:ext cx="4178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5" name="Shape 25"/>
          <p:cNvSpPr txBox="1"/>
          <p:nvPr>
            <p:ph idx="2" type="body"/>
          </p:nvPr>
        </p:nvSpPr>
        <p:spPr>
          <a:xfrm>
            <a:off x="4629151" y="830179"/>
            <a:ext cx="4322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26" name="Shape 26"/>
        <p:cNvGrpSpPr/>
        <p:nvPr/>
      </p:nvGrpSpPr>
      <p:grpSpPr>
        <a:xfrm>
          <a:off x="0" y="0"/>
          <a:ext cx="0" cy="0"/>
          <a:chOff x="0" y="0"/>
          <a:chExt cx="0" cy="0"/>
        </a:xfrm>
      </p:grpSpPr>
      <p:sp>
        <p:nvSpPr>
          <p:cNvPr id="27" name="Shape 27"/>
          <p:cNvSpPr txBox="1"/>
          <p:nvPr>
            <p:ph idx="1" type="body"/>
          </p:nvPr>
        </p:nvSpPr>
        <p:spPr>
          <a:xfrm>
            <a:off x="312992" y="750405"/>
            <a:ext cx="4198800" cy="3576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28" name="Shape 28"/>
          <p:cNvSpPr txBox="1"/>
          <p:nvPr>
            <p:ph idx="2" type="body"/>
          </p:nvPr>
        </p:nvSpPr>
        <p:spPr>
          <a:xfrm>
            <a:off x="298174" y="1186741"/>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9" name="Shape 29"/>
          <p:cNvSpPr txBox="1"/>
          <p:nvPr>
            <p:ph idx="3" type="body"/>
          </p:nvPr>
        </p:nvSpPr>
        <p:spPr>
          <a:xfrm>
            <a:off x="4646454" y="750405"/>
            <a:ext cx="4202400" cy="3675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30" name="Shape 30"/>
          <p:cNvSpPr txBox="1"/>
          <p:nvPr>
            <p:ph idx="4" type="body"/>
          </p:nvPr>
        </p:nvSpPr>
        <p:spPr>
          <a:xfrm>
            <a:off x="4649908" y="1186742"/>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cxnSp>
        <p:nvCxnSpPr>
          <p:cNvPr id="31" name="Shape 31"/>
          <p:cNvCxnSpPr/>
          <p:nvPr/>
        </p:nvCxnSpPr>
        <p:spPr>
          <a:xfrm>
            <a:off x="163997" y="730526"/>
            <a:ext cx="8814900" cy="0"/>
          </a:xfrm>
          <a:prstGeom prst="straightConnector1">
            <a:avLst/>
          </a:prstGeom>
          <a:noFill/>
          <a:ln cap="flat" cmpd="sng" w="9525">
            <a:solidFill>
              <a:srgbClr val="BFBFBF"/>
            </a:solidFill>
            <a:prstDash val="solid"/>
            <a:miter lim="800000"/>
            <a:headEnd len="med" w="med" type="none"/>
            <a:tailEnd len="med" w="med" type="none"/>
          </a:ln>
        </p:spPr>
      </p:cxnSp>
      <p:cxnSp>
        <p:nvCxnSpPr>
          <p:cNvPr id="32" name="Shape 32"/>
          <p:cNvCxnSpPr/>
          <p:nvPr/>
        </p:nvCxnSpPr>
        <p:spPr>
          <a:xfrm>
            <a:off x="4571353" y="730526"/>
            <a:ext cx="600" cy="4036800"/>
          </a:xfrm>
          <a:prstGeom prst="straightConnector1">
            <a:avLst/>
          </a:prstGeom>
          <a:noFill/>
          <a:ln cap="flat" cmpd="sng" w="9525">
            <a:solidFill>
              <a:srgbClr val="BFBFBF"/>
            </a:solidFill>
            <a:prstDash val="solid"/>
            <a:miter lim="800000"/>
            <a:headEnd len="med" w="med" type="none"/>
            <a:tailEnd len="med" w="med" type="none"/>
          </a:ln>
        </p:spPr>
      </p:cxnSp>
      <p:cxnSp>
        <p:nvCxnSpPr>
          <p:cNvPr id="33" name="Shape 33"/>
          <p:cNvCxnSpPr/>
          <p:nvPr/>
        </p:nvCxnSpPr>
        <p:spPr>
          <a:xfrm>
            <a:off x="163996" y="1128091"/>
            <a:ext cx="8814900" cy="0"/>
          </a:xfrm>
          <a:prstGeom prst="straightConnector1">
            <a:avLst/>
          </a:prstGeom>
          <a:noFill/>
          <a:ln cap="flat" cmpd="sng" w="9525">
            <a:solidFill>
              <a:srgbClr val="BFBFBF"/>
            </a:solidFill>
            <a:prstDash val="solid"/>
            <a:miter lim="800000"/>
            <a:headEnd len="med" w="med" type="none"/>
            <a:tailEnd len="med" w="med" type="none"/>
          </a:ln>
        </p:spPr>
      </p:cxnSp>
      <p:sp>
        <p:nvSpPr>
          <p:cNvPr id="34" name="Shape 34"/>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7" name="Shape 3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38" name="Shape 38"/>
        <p:cNvGrpSpPr/>
        <p:nvPr/>
      </p:nvGrpSpPr>
      <p:grpSpPr>
        <a:xfrm>
          <a:off x="0" y="0"/>
          <a:ext cx="0" cy="0"/>
          <a:chOff x="0" y="0"/>
          <a:chExt cx="0" cy="0"/>
        </a:xfrm>
      </p:grpSpPr>
      <p:sp>
        <p:nvSpPr>
          <p:cNvPr id="39" name="Shape 39"/>
          <p:cNvSpPr txBox="1"/>
          <p:nvPr>
            <p:ph type="title"/>
          </p:nvPr>
        </p:nvSpPr>
        <p:spPr>
          <a:xfrm>
            <a:off x="282908" y="71403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0" name="Shape 40"/>
          <p:cNvSpPr txBox="1"/>
          <p:nvPr>
            <p:ph idx="1" type="body"/>
          </p:nvPr>
        </p:nvSpPr>
        <p:spPr>
          <a:xfrm>
            <a:off x="3540458" y="714040"/>
            <a:ext cx="5318700" cy="4053000"/>
          </a:xfrm>
          <a:prstGeom prst="rect">
            <a:avLst/>
          </a:prstGeom>
          <a:noFill/>
          <a:ln>
            <a:noFill/>
          </a:ln>
        </p:spPr>
        <p:txBody>
          <a:bodyPr anchorCtr="0" anchor="t" bIns="68575" lIns="68575" rIns="68575" wrap="square" tIns="68575"/>
          <a:lstStyle>
            <a:lvl1pPr indent="-12700" lvl="0" marL="127000" marR="0" rtl="0" algn="l">
              <a:lnSpc>
                <a:spcPct val="90000"/>
              </a:lnSpc>
              <a:spcBef>
                <a:spcPts val="600"/>
              </a:spcBef>
              <a:buClr>
                <a:schemeClr val="lt1"/>
              </a:buClr>
              <a:buSzPct val="100000"/>
              <a:buFont typeface="Arial"/>
              <a:buChar char="•"/>
              <a:defRPr b="0" i="0" sz="1800" u="none" cap="none" strike="noStrike">
                <a:solidFill>
                  <a:schemeClr val="lt1"/>
                </a:solidFill>
                <a:latin typeface="Calibri"/>
                <a:ea typeface="Calibri"/>
                <a:cs typeface="Calibri"/>
                <a:sym typeface="Calibri"/>
              </a:defRPr>
            </a:lvl1pPr>
            <a:lvl2pPr indent="-25400" lvl="1" marL="381000" marR="0" rtl="0" algn="l">
              <a:lnSpc>
                <a:spcPct val="90000"/>
              </a:lnSpc>
              <a:spcBef>
                <a:spcPts val="3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2pPr>
            <a:lvl3pPr indent="-50800" lvl="2" marL="6477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4pPr>
            <a:lvl5pPr indent="-50800" lvl="4" marL="1155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5pPr>
            <a:lvl6pPr indent="-50800" lvl="5" marL="14097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8pPr>
            <a:lvl9pPr indent="-50800" lvl="8" marL="2184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282908" y="191418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42" name="Shape 42"/>
        <p:cNvGrpSpPr/>
        <p:nvPr/>
      </p:nvGrpSpPr>
      <p:grpSpPr>
        <a:xfrm>
          <a:off x="0" y="0"/>
          <a:ext cx="0" cy="0"/>
          <a:chOff x="0" y="0"/>
          <a:chExt cx="0" cy="0"/>
        </a:xfrm>
      </p:grpSpPr>
      <p:sp>
        <p:nvSpPr>
          <p:cNvPr id="43" name="Shape 43"/>
          <p:cNvSpPr txBox="1"/>
          <p:nvPr>
            <p:ph type="title"/>
          </p:nvPr>
        </p:nvSpPr>
        <p:spPr>
          <a:xfrm>
            <a:off x="323249" y="74056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4" name="Shape 44"/>
          <p:cNvSpPr/>
          <p:nvPr>
            <p:ph idx="2" type="pic"/>
          </p:nvPr>
        </p:nvSpPr>
        <p:spPr>
          <a:xfrm>
            <a:off x="3500116" y="740569"/>
            <a:ext cx="5326500" cy="40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SzPct val="61111"/>
              <a:buFont typeface="Arial"/>
              <a:buNone/>
              <a:defRPr b="0" i="0" sz="18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SzPct val="68750"/>
              <a:buFont typeface="Arial"/>
              <a:buNone/>
              <a:defRPr b="0" i="0" sz="16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SzPct val="78571"/>
              <a:buFont typeface="Arial"/>
              <a:buNone/>
              <a:defRPr b="0" i="0" sz="14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9pPr>
          </a:lstStyle>
          <a:p/>
        </p:txBody>
      </p:sp>
      <p:sp>
        <p:nvSpPr>
          <p:cNvPr id="45" name="Shape 45"/>
          <p:cNvSpPr txBox="1"/>
          <p:nvPr>
            <p:ph idx="1" type="body"/>
          </p:nvPr>
        </p:nvSpPr>
        <p:spPr>
          <a:xfrm>
            <a:off x="323249" y="194071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95959"/>
        </a:solidFill>
      </p:bgPr>
    </p:bg>
    <p:spTree>
      <p:nvGrpSpPr>
        <p:cNvPr id="5" name="Shape 5"/>
        <p:cNvGrpSpPr/>
        <p:nvPr/>
      </p:nvGrpSpPr>
      <p:grpSpPr>
        <a:xfrm>
          <a:off x="0" y="0"/>
          <a:ext cx="0" cy="0"/>
          <a:chOff x="0" y="0"/>
          <a:chExt cx="0" cy="0"/>
        </a:xfrm>
      </p:grpSpPr>
      <p:sp>
        <p:nvSpPr>
          <p:cNvPr id="6" name="Shape 6"/>
          <p:cNvSpPr/>
          <p:nvPr/>
        </p:nvSpPr>
        <p:spPr>
          <a:xfrm rot="5400000">
            <a:off x="4244083" y="-4244099"/>
            <a:ext cx="655800" cy="9144000"/>
          </a:xfrm>
          <a:custGeom>
            <a:pathLst>
              <a:path extrusionOk="0" h="120000" w="120000">
                <a:moveTo>
                  <a:pt x="0" y="120000"/>
                </a:moveTo>
                <a:lnTo>
                  <a:pt x="0" y="111310"/>
                </a:lnTo>
                <a:lnTo>
                  <a:pt x="0" y="105255"/>
                </a:lnTo>
                <a:lnTo>
                  <a:pt x="0" y="0"/>
                </a:lnTo>
                <a:lnTo>
                  <a:pt x="31586" y="0"/>
                </a:lnTo>
                <a:lnTo>
                  <a:pt x="31586" y="106061"/>
                </a:lnTo>
                <a:lnTo>
                  <a:pt x="117218" y="108246"/>
                </a:lnTo>
                <a:lnTo>
                  <a:pt x="120000" y="108246"/>
                </a:lnTo>
                <a:lnTo>
                  <a:pt x="120000" y="120000"/>
                </a:lnTo>
                <a:lnTo>
                  <a:pt x="31586" y="120000"/>
                </a:lnTo>
                <a:lnTo>
                  <a:pt x="31586" y="120000"/>
                </a:lnTo>
                <a:close/>
              </a:path>
            </a:pathLst>
          </a:custGeom>
          <a:solidFill>
            <a:srgbClr val="000000"/>
          </a:solidFill>
          <a:ln>
            <a:noFill/>
          </a:ln>
        </p:spPr>
        <p:txBody>
          <a:bodyPr anchorCtr="0" anchor="ctr" bIns="51425" lIns="51425" rIns="51425" wrap="square" tIns="51425">
            <a:noAutofit/>
          </a:bodyPr>
          <a:lstStyle/>
          <a:p>
            <a:pPr indent="0" lvl="0" marL="0" marR="0" rtl="0" algn="l">
              <a:lnSpc>
                <a:spcPct val="100000"/>
              </a:lnSpc>
              <a:spcBef>
                <a:spcPts val="0"/>
              </a:spcBef>
              <a:spcAft>
                <a:spcPts val="0"/>
              </a:spcAft>
              <a:buClr>
                <a:schemeClr val="dk1"/>
              </a:buClr>
              <a:buFont typeface="Calibri"/>
              <a:buNone/>
            </a:pPr>
            <a:r>
              <a:t/>
            </a:r>
            <a:endParaRPr b="0" i="0" sz="1000" u="none" cap="none" strike="noStrike">
              <a:solidFill>
                <a:srgbClr val="F3F3F3"/>
              </a:solidFill>
              <a:latin typeface="Droid Sans"/>
              <a:ea typeface="Droid Sans"/>
              <a:cs typeface="Droid Sans"/>
              <a:sym typeface="Droid Sans"/>
            </a:endParaRPr>
          </a:p>
        </p:txBody>
      </p:sp>
      <p:sp>
        <p:nvSpPr>
          <p:cNvPr id="7" name="Shape 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SzPct val="68750"/>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SzPct val="78571"/>
              <a:buNone/>
              <a:defRPr sz="1400"/>
            </a:lvl2pPr>
            <a:lvl3pPr indent="0" lvl="2" rtl="0">
              <a:spcBef>
                <a:spcPts val="0"/>
              </a:spcBef>
              <a:buSzPct val="78571"/>
              <a:buNone/>
              <a:defRPr sz="1400"/>
            </a:lvl3pPr>
            <a:lvl4pPr indent="0" lvl="3" rtl="0">
              <a:spcBef>
                <a:spcPts val="0"/>
              </a:spcBef>
              <a:buSzPct val="78571"/>
              <a:buNone/>
              <a:defRPr sz="1400"/>
            </a:lvl4pPr>
            <a:lvl5pPr indent="0" lvl="4" rtl="0">
              <a:spcBef>
                <a:spcPts val="0"/>
              </a:spcBef>
              <a:buSzPct val="78571"/>
              <a:buNone/>
              <a:defRPr sz="1400"/>
            </a:lvl5pPr>
            <a:lvl6pPr indent="0" lvl="5" rtl="0">
              <a:spcBef>
                <a:spcPts val="0"/>
              </a:spcBef>
              <a:buSzPct val="78571"/>
              <a:buNone/>
              <a:defRPr sz="1400"/>
            </a:lvl6pPr>
            <a:lvl7pPr indent="0" lvl="6" rtl="0">
              <a:spcBef>
                <a:spcPts val="0"/>
              </a:spcBef>
              <a:buSzPct val="78571"/>
              <a:buNone/>
              <a:defRPr sz="1400"/>
            </a:lvl7pPr>
            <a:lvl8pPr indent="0" lvl="7" rtl="0">
              <a:spcBef>
                <a:spcPts val="0"/>
              </a:spcBef>
              <a:buSzPct val="78571"/>
              <a:buNone/>
              <a:defRPr sz="1400"/>
            </a:lvl8pPr>
            <a:lvl9pPr indent="0" lvl="8" rtl="0">
              <a:spcBef>
                <a:spcPts val="0"/>
              </a:spcBef>
              <a:buSzPct val="78571"/>
              <a:buNone/>
              <a:defRPr sz="1400"/>
            </a:lvl9pPr>
          </a:lstStyle>
          <a:p/>
        </p:txBody>
      </p:sp>
      <p:sp>
        <p:nvSpPr>
          <p:cNvPr id="8" name="Shape 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pic>
        <p:nvPicPr>
          <p:cNvPr id="9" name="Shape 9"/>
          <p:cNvPicPr preferRelativeResize="0"/>
          <p:nvPr/>
        </p:nvPicPr>
        <p:blipFill rotWithShape="1">
          <a:blip r:embed="rId1">
            <a:alphaModFix/>
          </a:blip>
          <a:srcRect b="0" l="0" r="0" t="0"/>
          <a:stretch/>
        </p:blipFill>
        <p:spPr>
          <a:xfrm>
            <a:off x="33883" y="23005"/>
            <a:ext cx="886200" cy="597900"/>
          </a:xfrm>
          <a:prstGeom prst="rect">
            <a:avLst/>
          </a:prstGeom>
          <a:noFill/>
          <a:ln>
            <a:noFill/>
          </a:ln>
        </p:spPr>
      </p:pic>
      <p:sp>
        <p:nvSpPr>
          <p:cNvPr id="10" name="Shape 10"/>
          <p:cNvSpPr/>
          <p:nvPr/>
        </p:nvSpPr>
        <p:spPr>
          <a:xfrm>
            <a:off x="1" y="4981074"/>
            <a:ext cx="9144000" cy="162600"/>
          </a:xfrm>
          <a:prstGeom prst="rect">
            <a:avLst/>
          </a:prstGeom>
          <a:solidFill>
            <a:srgbClr val="282828"/>
          </a:solidFill>
          <a:ln>
            <a:noFill/>
          </a:ln>
        </p:spPr>
        <p:txBody>
          <a:bodyPr anchorCtr="0" anchor="ctr" bIns="51425" lIns="51425" rIns="51425" wrap="square" tIns="51425">
            <a:noAutofit/>
          </a:bodyPr>
          <a:lstStyle/>
          <a:p>
            <a:pPr indent="0" lvl="0" marL="0" marR="0" rtl="0" algn="l">
              <a:spcBef>
                <a:spcPts val="0"/>
              </a:spcBef>
              <a:buClr>
                <a:srgbClr val="F3F3F3"/>
              </a:buClr>
              <a:buSzPct val="25000"/>
              <a:buFont typeface="Droid Sans"/>
              <a:buNone/>
            </a:pPr>
            <a:r>
              <a:rPr b="0" i="0" lang="en" sz="700" u="none" cap="none" strike="noStrike">
                <a:solidFill>
                  <a:srgbClr val="F3F3F3"/>
                </a:solidFill>
                <a:latin typeface="Droid Sans"/>
                <a:ea typeface="Droid Sans"/>
                <a:cs typeface="Droid Sans"/>
                <a:sym typeface="Droid Sans"/>
              </a:rPr>
              <a:t>US Army Cyber School, Cyber Center of Excellence</a:t>
            </a:r>
          </a:p>
        </p:txBody>
      </p:sp>
      <p:sp>
        <p:nvSpPr>
          <p:cNvPr id="11" name="Shape 11"/>
          <p:cNvSpPr txBox="1"/>
          <p:nvPr>
            <p:ph idx="12" type="sldNum"/>
          </p:nvPr>
        </p:nvSpPr>
        <p:spPr>
          <a:xfrm>
            <a:off x="7543799" y="4981076"/>
            <a:ext cx="1600200" cy="168600"/>
          </a:xfrm>
          <a:prstGeom prst="rect">
            <a:avLst/>
          </a:prstGeom>
          <a:noFill/>
          <a:ln>
            <a:noFill/>
          </a:ln>
        </p:spPr>
        <p:txBody>
          <a:bodyPr anchorCtr="0" anchor="ctr" bIns="34275" lIns="68575" rIns="68575" wrap="square" tIns="34275">
            <a:noAutofit/>
          </a:bodyPr>
          <a:lstStyle/>
          <a:p>
            <a:pPr indent="0" lvl="0" marL="0" marR="0" rtl="0" algn="r">
              <a:spcBef>
                <a:spcPts val="0"/>
              </a:spcBef>
              <a:buSzPct val="25000"/>
              <a:buNone/>
            </a:pPr>
            <a:fld id="{00000000-1234-1234-1234-123412341234}" type="slidenum">
              <a:rPr b="0" i="0" lang="en" sz="600" u="none" cap="none" strike="noStrike">
                <a:solidFill>
                  <a:srgbClr val="888888"/>
                </a:solidFill>
                <a:latin typeface="Calibri"/>
                <a:ea typeface="Calibri"/>
                <a:cs typeface="Calibri"/>
                <a:sym typeface="Calibri"/>
              </a:rPr>
              <a:t>‹#›</a:t>
            </a:fld>
          </a:p>
        </p:txBody>
      </p:sp>
      <p:sp>
        <p:nvSpPr>
          <p:cNvPr id="12" name="Shape 12"/>
          <p:cNvSpPr txBox="1"/>
          <p:nvPr/>
        </p:nvSpPr>
        <p:spPr>
          <a:xfrm>
            <a:off x="904875" y="-1189"/>
            <a:ext cx="8229600" cy="608400"/>
          </a:xfrm>
          <a:prstGeom prst="rect">
            <a:avLst/>
          </a:prstGeom>
          <a:noFill/>
          <a:ln>
            <a:noFill/>
          </a:ln>
        </p:spPr>
        <p:txBody>
          <a:bodyPr anchorCtr="0" anchor="t" bIns="34275" lIns="68575" rIns="68575" wrap="square" tIns="34275">
            <a:noAutofit/>
          </a:bodyPr>
          <a:lstStyle/>
          <a:p>
            <a:pPr indent="0" lvl="0" marL="0" marR="0" rtl="0" algn="r">
              <a:lnSpc>
                <a:spcPct val="100000"/>
              </a:lnSpc>
              <a:spcBef>
                <a:spcPts val="0"/>
              </a:spcBef>
              <a:spcAft>
                <a:spcPts val="0"/>
              </a:spcAft>
              <a:buClr>
                <a:schemeClr val="dk1"/>
              </a:buClr>
              <a:buFont typeface="Calibri"/>
              <a:buNone/>
            </a:pPr>
            <a:r>
              <a:t/>
            </a:r>
            <a:endParaRPr b="1" i="0" sz="30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ctrTitle"/>
          </p:nvPr>
        </p:nvSpPr>
        <p:spPr>
          <a:xfrm>
            <a:off x="1143000" y="841772"/>
            <a:ext cx="6858000" cy="1790700"/>
          </a:xfrm>
          <a:prstGeom prst="rect">
            <a:avLst/>
          </a:prstGeom>
        </p:spPr>
        <p:txBody>
          <a:bodyPr anchorCtr="0" anchor="b" bIns="68575" lIns="68575" rIns="68575" wrap="square" tIns="68575">
            <a:noAutofit/>
          </a:bodyPr>
          <a:lstStyle/>
          <a:p>
            <a:pPr lvl="0">
              <a:spcBef>
                <a:spcPts val="0"/>
              </a:spcBef>
              <a:buNone/>
            </a:pPr>
            <a:r>
              <a:rPr lang="en"/>
              <a:t>CWE-79</a:t>
            </a:r>
          </a:p>
        </p:txBody>
      </p:sp>
      <p:sp>
        <p:nvSpPr>
          <p:cNvPr id="61" name="Shape 61"/>
          <p:cNvSpPr txBox="1"/>
          <p:nvPr>
            <p:ph idx="1" type="subTitle"/>
          </p:nvPr>
        </p:nvSpPr>
        <p:spPr>
          <a:xfrm>
            <a:off x="1143000" y="2701528"/>
            <a:ext cx="6858000" cy="2099100"/>
          </a:xfrm>
          <a:prstGeom prst="rect">
            <a:avLst/>
          </a:prstGeom>
        </p:spPr>
        <p:txBody>
          <a:bodyPr anchorCtr="0" anchor="t" bIns="68575" lIns="68575" rIns="68575" wrap="square" tIns="68575">
            <a:noAutofit/>
          </a:bodyPr>
          <a:lstStyle/>
          <a:p>
            <a:pPr lvl="0">
              <a:spcBef>
                <a:spcPts val="0"/>
              </a:spcBef>
              <a:buNone/>
            </a:pPr>
            <a:r>
              <a:rPr lang="en"/>
              <a:t>Imporper Neutralization of Input During Web Page Generation (‘Cross-site Scripting’)</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How it Works</a:t>
            </a:r>
          </a:p>
        </p:txBody>
      </p:sp>
      <p:sp>
        <p:nvSpPr>
          <p:cNvPr id="67" name="Shape 67"/>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XSS is a </a:t>
            </a:r>
            <a:r>
              <a:rPr lang="en">
                <a:solidFill>
                  <a:srgbClr val="FF0000"/>
                </a:solidFill>
              </a:rPr>
              <a:t>vulnerability</a:t>
            </a:r>
            <a:r>
              <a:rPr lang="en"/>
              <a:t> in the </a:t>
            </a:r>
            <a:r>
              <a:rPr b="1" lang="en">
                <a:solidFill>
                  <a:srgbClr val="FF0000"/>
                </a:solidFill>
              </a:rPr>
              <a:t>SERVER </a:t>
            </a:r>
            <a:r>
              <a:rPr lang="en"/>
              <a:t>that is used to </a:t>
            </a:r>
            <a:r>
              <a:rPr lang="en">
                <a:solidFill>
                  <a:srgbClr val="0000FF"/>
                </a:solidFill>
              </a:rPr>
              <a:t>exploit</a:t>
            </a:r>
            <a:r>
              <a:rPr lang="en"/>
              <a:t> the </a:t>
            </a:r>
            <a:r>
              <a:rPr b="1" lang="en">
                <a:solidFill>
                  <a:srgbClr val="0000FF"/>
                </a:solidFill>
              </a:rPr>
              <a:t>CLIENT</a:t>
            </a:r>
          </a:p>
          <a:p>
            <a:pPr indent="-330200" lvl="0" marL="457200" rtl="0">
              <a:spcBef>
                <a:spcPts val="0"/>
              </a:spcBef>
            </a:pPr>
            <a:r>
              <a:rPr lang="en"/>
              <a:t>Two types:</a:t>
            </a:r>
          </a:p>
          <a:p>
            <a:pPr indent="-317500" lvl="1" marL="914400" rtl="0">
              <a:spcBef>
                <a:spcPts val="0"/>
              </a:spcBef>
            </a:pPr>
            <a:r>
              <a:rPr lang="en"/>
              <a:t>Stored</a:t>
            </a:r>
          </a:p>
          <a:p>
            <a:pPr indent="-317500" lvl="1" marL="914400" rtl="0">
              <a:spcBef>
                <a:spcPts val="0"/>
              </a:spcBef>
            </a:pPr>
            <a:r>
              <a:rPr lang="en"/>
              <a:t>Reflected</a:t>
            </a:r>
          </a:p>
          <a:p>
            <a:pPr indent="-330200" lvl="0" marL="457200" rtl="0">
              <a:spcBef>
                <a:spcPts val="0"/>
              </a:spcBef>
            </a:pPr>
            <a:r>
              <a:rPr lang="en"/>
              <a:t>Attacker-supplied data gets interpreted as executable javascript by server</a:t>
            </a:r>
          </a:p>
          <a:p>
            <a:pPr indent="-330200" lvl="0" marL="457200" rtl="0">
              <a:spcBef>
                <a:spcPts val="0"/>
              </a:spcBef>
            </a:pPr>
            <a:r>
              <a:rPr lang="en"/>
              <a:t>Background information:</a:t>
            </a:r>
          </a:p>
          <a:p>
            <a:pPr lvl="1" rtl="0">
              <a:spcBef>
                <a:spcPts val="0"/>
              </a:spcBef>
            </a:pPr>
            <a:r>
              <a:rPr lang="en"/>
              <a:t>What is Javascript?</a:t>
            </a:r>
          </a:p>
          <a:p>
            <a:pPr lvl="1" rtl="0">
              <a:spcBef>
                <a:spcPts val="0"/>
              </a:spcBef>
            </a:pPr>
            <a:r>
              <a:rPr lang="en"/>
              <a:t>How can Javascript be evil?</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p:nvPr/>
        </p:nvSpPr>
        <p:spPr>
          <a:xfrm>
            <a:off x="5919575" y="3948250"/>
            <a:ext cx="1024500" cy="1024500"/>
          </a:xfrm>
          <a:prstGeom prst="ellipse">
            <a:avLst/>
          </a:prstGeom>
          <a:solidFill>
            <a:srgbClr val="0000FF"/>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73" name="Shape 73"/>
          <p:cNvSpPr/>
          <p:nvPr/>
        </p:nvSpPr>
        <p:spPr>
          <a:xfrm>
            <a:off x="204975" y="3490800"/>
            <a:ext cx="1024500" cy="1024500"/>
          </a:xfrm>
          <a:prstGeom prst="ellipse">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74" name="Shape 74"/>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Example Attack (Stored)</a:t>
            </a:r>
          </a:p>
        </p:txBody>
      </p:sp>
      <p:pic>
        <p:nvPicPr>
          <p:cNvPr id="75" name="Shape 75"/>
          <p:cNvPicPr preferRelativeResize="0"/>
          <p:nvPr/>
        </p:nvPicPr>
        <p:blipFill>
          <a:blip r:embed="rId3">
            <a:alphaModFix/>
          </a:blip>
          <a:stretch>
            <a:fillRect/>
          </a:stretch>
        </p:blipFill>
        <p:spPr>
          <a:xfrm>
            <a:off x="637263" y="3829650"/>
            <a:ext cx="2913576" cy="1004400"/>
          </a:xfrm>
          <a:prstGeom prst="rect">
            <a:avLst/>
          </a:prstGeom>
          <a:noFill/>
          <a:ln>
            <a:noFill/>
          </a:ln>
        </p:spPr>
      </p:pic>
      <p:sp>
        <p:nvSpPr>
          <p:cNvPr id="76" name="Shape 76"/>
          <p:cNvSpPr/>
          <p:nvPr/>
        </p:nvSpPr>
        <p:spPr>
          <a:xfrm>
            <a:off x="3978277" y="1323250"/>
            <a:ext cx="1257000" cy="21021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lang="en"/>
              <a:t>SERVER</a:t>
            </a:r>
          </a:p>
          <a:p>
            <a:pPr lvl="0" rtl="0" algn="ctr">
              <a:spcBef>
                <a:spcPts val="0"/>
              </a:spcBef>
              <a:buNone/>
            </a:pPr>
            <a:r>
              <a:t/>
            </a:r>
            <a:endParaRPr/>
          </a:p>
          <a:p>
            <a:pPr lvl="0" rtl="0" algn="ctr">
              <a:spcBef>
                <a:spcPts val="0"/>
              </a:spcBef>
              <a:buNone/>
            </a:pPr>
            <a:r>
              <a:rPr lang="en">
                <a:solidFill>
                  <a:srgbClr val="FF0000"/>
                </a:solidFill>
              </a:rPr>
              <a:t>Stored XSS</a:t>
            </a:r>
          </a:p>
          <a:p>
            <a:pPr lvl="0" algn="ctr">
              <a:spcBef>
                <a:spcPts val="0"/>
              </a:spcBef>
              <a:buNone/>
            </a:pPr>
            <a:r>
              <a:rPr lang="en">
                <a:solidFill>
                  <a:srgbClr val="FF0000"/>
                </a:solidFill>
              </a:rPr>
              <a:t>Vulnerability</a:t>
            </a:r>
          </a:p>
        </p:txBody>
      </p:sp>
      <p:sp>
        <p:nvSpPr>
          <p:cNvPr id="77" name="Shape 77"/>
          <p:cNvSpPr/>
          <p:nvPr/>
        </p:nvSpPr>
        <p:spPr>
          <a:xfrm rot="-1976040">
            <a:off x="2584541" y="3204670"/>
            <a:ext cx="1387232" cy="352071"/>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78" name="Shape 78"/>
          <p:cNvSpPr txBox="1"/>
          <p:nvPr/>
        </p:nvSpPr>
        <p:spPr>
          <a:xfrm>
            <a:off x="359313" y="2855850"/>
            <a:ext cx="2241000" cy="453300"/>
          </a:xfrm>
          <a:prstGeom prst="rect">
            <a:avLst/>
          </a:prstGeom>
          <a:noFill/>
          <a:ln>
            <a:noFill/>
          </a:ln>
        </p:spPr>
        <p:txBody>
          <a:bodyPr anchorCtr="0" anchor="t" bIns="91425" lIns="91425" rIns="91425" wrap="square" tIns="91425">
            <a:noAutofit/>
          </a:bodyPr>
          <a:lstStyle/>
          <a:p>
            <a:pPr lvl="0">
              <a:spcBef>
                <a:spcPts val="0"/>
              </a:spcBef>
              <a:buNone/>
            </a:pPr>
            <a:r>
              <a:rPr lang="en">
                <a:solidFill>
                  <a:schemeClr val="lt1"/>
                </a:solidFill>
              </a:rPr>
              <a:t>Attacker sends evil data e.g. as a blog comment</a:t>
            </a:r>
          </a:p>
        </p:txBody>
      </p:sp>
      <p:sp>
        <p:nvSpPr>
          <p:cNvPr id="79" name="Shape 79"/>
          <p:cNvSpPr txBox="1"/>
          <p:nvPr/>
        </p:nvSpPr>
        <p:spPr>
          <a:xfrm>
            <a:off x="5204663" y="1131175"/>
            <a:ext cx="3094200" cy="405600"/>
          </a:xfrm>
          <a:prstGeom prst="rect">
            <a:avLst/>
          </a:prstGeom>
          <a:noFill/>
          <a:ln>
            <a:noFill/>
          </a:ln>
        </p:spPr>
        <p:txBody>
          <a:bodyPr anchorCtr="0" anchor="t" bIns="91425" lIns="91425" rIns="91425" wrap="square" tIns="91425">
            <a:noAutofit/>
          </a:bodyPr>
          <a:lstStyle/>
          <a:p>
            <a:pPr lvl="0">
              <a:spcBef>
                <a:spcPts val="0"/>
              </a:spcBef>
              <a:buNone/>
            </a:pPr>
            <a:r>
              <a:rPr lang="en">
                <a:solidFill>
                  <a:schemeClr val="lt1"/>
                </a:solidFill>
              </a:rPr>
              <a:t>Server stores evil data (attacker gains no access to server)</a:t>
            </a:r>
          </a:p>
        </p:txBody>
      </p:sp>
      <p:sp>
        <p:nvSpPr>
          <p:cNvPr id="80" name="Shape 80"/>
          <p:cNvSpPr/>
          <p:nvPr/>
        </p:nvSpPr>
        <p:spPr>
          <a:xfrm rot="1672817">
            <a:off x="5142282" y="2839446"/>
            <a:ext cx="1367761" cy="352008"/>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pic>
        <p:nvPicPr>
          <p:cNvPr id="81" name="Shape 81"/>
          <p:cNvPicPr preferRelativeResize="0"/>
          <p:nvPr/>
        </p:nvPicPr>
        <p:blipFill>
          <a:blip r:embed="rId4">
            <a:alphaModFix/>
          </a:blip>
          <a:stretch>
            <a:fillRect/>
          </a:stretch>
        </p:blipFill>
        <p:spPr>
          <a:xfrm>
            <a:off x="6613262" y="3309150"/>
            <a:ext cx="1899324" cy="1174000"/>
          </a:xfrm>
          <a:prstGeom prst="rect">
            <a:avLst/>
          </a:prstGeom>
          <a:noFill/>
          <a:ln>
            <a:noFill/>
          </a:ln>
        </p:spPr>
      </p:pic>
      <p:sp>
        <p:nvSpPr>
          <p:cNvPr id="82" name="Shape 82"/>
          <p:cNvSpPr txBox="1"/>
          <p:nvPr/>
        </p:nvSpPr>
        <p:spPr>
          <a:xfrm>
            <a:off x="6341188" y="2272975"/>
            <a:ext cx="2443500" cy="672600"/>
          </a:xfrm>
          <a:prstGeom prst="rect">
            <a:avLst/>
          </a:prstGeom>
          <a:noFill/>
          <a:ln>
            <a:noFill/>
          </a:ln>
        </p:spPr>
        <p:txBody>
          <a:bodyPr anchorCtr="0" anchor="t" bIns="91425" lIns="91425" rIns="91425" wrap="square" tIns="91425">
            <a:noAutofit/>
          </a:bodyPr>
          <a:lstStyle/>
          <a:p>
            <a:pPr lvl="0" rtl="0">
              <a:spcBef>
                <a:spcPts val="0"/>
              </a:spcBef>
              <a:buNone/>
            </a:pPr>
            <a:r>
              <a:rPr lang="en">
                <a:solidFill>
                  <a:schemeClr val="lt1"/>
                </a:solidFill>
              </a:rPr>
              <a:t>Client visiting server receives attacker’s payload</a:t>
            </a:r>
          </a:p>
        </p:txBody>
      </p:sp>
      <p:sp>
        <p:nvSpPr>
          <p:cNvPr id="83" name="Shape 83"/>
          <p:cNvSpPr/>
          <p:nvPr/>
        </p:nvSpPr>
        <p:spPr>
          <a:xfrm>
            <a:off x="6239538" y="3019950"/>
            <a:ext cx="1024434" cy="1024434"/>
          </a:xfrm>
          <a:prstGeom prst="irregularSeal2">
            <a:avLst/>
          </a:prstGeom>
          <a:solidFill>
            <a:srgbClr val="FFFF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p:nvPr/>
        </p:nvSpPr>
        <p:spPr>
          <a:xfrm>
            <a:off x="4059750" y="3060463"/>
            <a:ext cx="1024500" cy="1024500"/>
          </a:xfrm>
          <a:prstGeom prst="ellipse">
            <a:avLst/>
          </a:prstGeom>
          <a:solidFill>
            <a:srgbClr val="0000FF"/>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89" name="Shape 89"/>
          <p:cNvSpPr/>
          <p:nvPr/>
        </p:nvSpPr>
        <p:spPr>
          <a:xfrm>
            <a:off x="106725" y="3809575"/>
            <a:ext cx="1024500" cy="1024500"/>
          </a:xfrm>
          <a:prstGeom prst="ellipse">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90" name="Shape 90"/>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rtl="0">
              <a:spcBef>
                <a:spcPts val="0"/>
              </a:spcBef>
              <a:buNone/>
            </a:pPr>
            <a:r>
              <a:rPr lang="en"/>
              <a:t>Example Attack (Reflected)</a:t>
            </a:r>
          </a:p>
        </p:txBody>
      </p:sp>
      <p:sp>
        <p:nvSpPr>
          <p:cNvPr id="91" name="Shape 91"/>
          <p:cNvSpPr/>
          <p:nvPr/>
        </p:nvSpPr>
        <p:spPr>
          <a:xfrm>
            <a:off x="1910153" y="1207050"/>
            <a:ext cx="1255500" cy="21021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lang="en"/>
              <a:t>SERVER</a:t>
            </a:r>
          </a:p>
          <a:p>
            <a:pPr lvl="0" rtl="0" algn="ctr">
              <a:spcBef>
                <a:spcPts val="0"/>
              </a:spcBef>
              <a:buNone/>
            </a:pPr>
            <a:r>
              <a:t/>
            </a:r>
            <a:endParaRPr/>
          </a:p>
          <a:p>
            <a:pPr lvl="0" rtl="0" algn="ctr">
              <a:spcBef>
                <a:spcPts val="0"/>
              </a:spcBef>
              <a:buNone/>
            </a:pPr>
            <a:r>
              <a:rPr lang="en">
                <a:solidFill>
                  <a:srgbClr val="FF0000"/>
                </a:solidFill>
              </a:rPr>
              <a:t>Reflected XSS</a:t>
            </a:r>
          </a:p>
          <a:p>
            <a:pPr lvl="0" rtl="0" algn="ctr">
              <a:spcBef>
                <a:spcPts val="0"/>
              </a:spcBef>
              <a:buNone/>
            </a:pPr>
            <a:r>
              <a:rPr lang="en">
                <a:solidFill>
                  <a:srgbClr val="FF0000"/>
                </a:solidFill>
              </a:rPr>
              <a:t>Vulnerability</a:t>
            </a:r>
          </a:p>
          <a:p>
            <a:pPr lvl="0" rtl="0" algn="ctr">
              <a:spcBef>
                <a:spcPts val="0"/>
              </a:spcBef>
              <a:buNone/>
            </a:pPr>
            <a:r>
              <a:t/>
            </a:r>
            <a:endParaRPr>
              <a:solidFill>
                <a:srgbClr val="FF0000"/>
              </a:solidFill>
            </a:endParaRPr>
          </a:p>
        </p:txBody>
      </p:sp>
      <p:sp>
        <p:nvSpPr>
          <p:cNvPr id="92" name="Shape 92"/>
          <p:cNvSpPr/>
          <p:nvPr/>
        </p:nvSpPr>
        <p:spPr>
          <a:xfrm>
            <a:off x="2701953" y="4250500"/>
            <a:ext cx="1202100" cy="3522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93" name="Shape 93"/>
          <p:cNvSpPr txBox="1"/>
          <p:nvPr/>
        </p:nvSpPr>
        <p:spPr>
          <a:xfrm>
            <a:off x="231263" y="4149400"/>
            <a:ext cx="2241000" cy="453300"/>
          </a:xfrm>
          <a:prstGeom prst="rect">
            <a:avLst/>
          </a:prstGeom>
          <a:noFill/>
          <a:ln>
            <a:noFill/>
          </a:ln>
        </p:spPr>
        <p:txBody>
          <a:bodyPr anchorCtr="0" anchor="t" bIns="91425" lIns="91425" rIns="91425" wrap="square" tIns="91425">
            <a:noAutofit/>
          </a:bodyPr>
          <a:lstStyle/>
          <a:p>
            <a:pPr lvl="0" rtl="0">
              <a:spcBef>
                <a:spcPts val="0"/>
              </a:spcBef>
              <a:buNone/>
            </a:pPr>
            <a:r>
              <a:rPr lang="en">
                <a:solidFill>
                  <a:schemeClr val="lt1"/>
                </a:solidFill>
              </a:rPr>
              <a:t>Attacker compels client to access vulnerable URL.</a:t>
            </a:r>
          </a:p>
        </p:txBody>
      </p:sp>
      <p:sp>
        <p:nvSpPr>
          <p:cNvPr id="94" name="Shape 94"/>
          <p:cNvSpPr txBox="1"/>
          <p:nvPr/>
        </p:nvSpPr>
        <p:spPr>
          <a:xfrm>
            <a:off x="3246997" y="1131175"/>
            <a:ext cx="2334000" cy="405600"/>
          </a:xfrm>
          <a:prstGeom prst="rect">
            <a:avLst/>
          </a:prstGeom>
          <a:noFill/>
          <a:ln>
            <a:noFill/>
          </a:ln>
        </p:spPr>
        <p:txBody>
          <a:bodyPr anchorCtr="0" anchor="t" bIns="91425" lIns="91425" rIns="91425" wrap="square" tIns="91425">
            <a:noAutofit/>
          </a:bodyPr>
          <a:lstStyle/>
          <a:p>
            <a:pPr lvl="0" rtl="0">
              <a:spcBef>
                <a:spcPts val="0"/>
              </a:spcBef>
              <a:buNone/>
            </a:pPr>
            <a:r>
              <a:rPr lang="en">
                <a:solidFill>
                  <a:schemeClr val="lt1"/>
                </a:solidFill>
              </a:rPr>
              <a:t>Server “reflects” evil data</a:t>
            </a:r>
          </a:p>
        </p:txBody>
      </p:sp>
      <p:sp>
        <p:nvSpPr>
          <p:cNvPr id="95" name="Shape 95"/>
          <p:cNvSpPr/>
          <p:nvPr/>
        </p:nvSpPr>
        <p:spPr>
          <a:xfrm rot="164385">
            <a:off x="3520204" y="1934274"/>
            <a:ext cx="2008396" cy="352001"/>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pic>
        <p:nvPicPr>
          <p:cNvPr id="96" name="Shape 96"/>
          <p:cNvPicPr preferRelativeResize="0"/>
          <p:nvPr/>
        </p:nvPicPr>
        <p:blipFill>
          <a:blip r:embed="rId3">
            <a:alphaModFix/>
          </a:blip>
          <a:stretch>
            <a:fillRect/>
          </a:stretch>
        </p:blipFill>
        <p:spPr>
          <a:xfrm>
            <a:off x="5883112" y="1886475"/>
            <a:ext cx="1899324" cy="1174000"/>
          </a:xfrm>
          <a:prstGeom prst="rect">
            <a:avLst/>
          </a:prstGeom>
          <a:noFill/>
          <a:ln>
            <a:noFill/>
          </a:ln>
        </p:spPr>
      </p:pic>
      <p:sp>
        <p:nvSpPr>
          <p:cNvPr id="97" name="Shape 97"/>
          <p:cNvSpPr/>
          <p:nvPr/>
        </p:nvSpPr>
        <p:spPr>
          <a:xfrm>
            <a:off x="5535838" y="1398462"/>
            <a:ext cx="1024434" cy="1024434"/>
          </a:xfrm>
          <a:prstGeom prst="irregularSeal2">
            <a:avLst/>
          </a:prstGeom>
          <a:solidFill>
            <a:srgbClr val="FFFF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98" name="Shape 98"/>
          <p:cNvSpPr txBox="1"/>
          <p:nvPr/>
        </p:nvSpPr>
        <p:spPr>
          <a:xfrm>
            <a:off x="1910150" y="4602700"/>
            <a:ext cx="6816000" cy="453300"/>
          </a:xfrm>
          <a:prstGeom prst="rect">
            <a:avLst/>
          </a:prstGeom>
          <a:noFill/>
          <a:ln>
            <a:noFill/>
          </a:ln>
        </p:spPr>
        <p:txBody>
          <a:bodyPr anchorCtr="0" anchor="t" bIns="91425" lIns="91425" rIns="91425" wrap="square" tIns="91425">
            <a:noAutofit/>
          </a:bodyPr>
          <a:lstStyle/>
          <a:p>
            <a:pPr lvl="0" rtl="0">
              <a:spcBef>
                <a:spcPts val="0"/>
              </a:spcBef>
              <a:buNone/>
            </a:pPr>
            <a:r>
              <a:rPr lang="en">
                <a:solidFill>
                  <a:schemeClr val="lt1"/>
                </a:solidFill>
              </a:rPr>
              <a:t>“Hey, click this link:” http://server.com/xss_me?a=</a:t>
            </a:r>
            <a:r>
              <a:rPr lang="en">
                <a:solidFill>
                  <a:srgbClr val="FF0000"/>
                </a:solidFill>
              </a:rPr>
              <a:t>&lt;script&gt;alert(‘evil!’)&lt;/script&gt;</a:t>
            </a:r>
          </a:p>
        </p:txBody>
      </p:sp>
      <p:sp>
        <p:nvSpPr>
          <p:cNvPr id="99" name="Shape 99"/>
          <p:cNvSpPr/>
          <p:nvPr/>
        </p:nvSpPr>
        <p:spPr>
          <a:xfrm rot="-8277379">
            <a:off x="3052272" y="2697767"/>
            <a:ext cx="1945506" cy="351965"/>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pic>
        <p:nvPicPr>
          <p:cNvPr id="100" name="Shape 100"/>
          <p:cNvPicPr preferRelativeResize="0"/>
          <p:nvPr/>
        </p:nvPicPr>
        <p:blipFill>
          <a:blip r:embed="rId4">
            <a:alphaModFix/>
          </a:blip>
          <a:stretch>
            <a:fillRect/>
          </a:stretch>
        </p:blipFill>
        <p:spPr>
          <a:xfrm>
            <a:off x="4324250" y="3740585"/>
            <a:ext cx="4732140" cy="862125"/>
          </a:xfrm>
          <a:prstGeom prst="rect">
            <a:avLst/>
          </a:prstGeom>
          <a:noFill/>
          <a:ln>
            <a:noFill/>
          </a:ln>
        </p:spPr>
      </p:pic>
      <p:sp>
        <p:nvSpPr>
          <p:cNvPr id="101" name="Shape 101"/>
          <p:cNvSpPr txBox="1"/>
          <p:nvPr/>
        </p:nvSpPr>
        <p:spPr>
          <a:xfrm>
            <a:off x="5026100" y="3173875"/>
            <a:ext cx="3927000" cy="453300"/>
          </a:xfrm>
          <a:prstGeom prst="rect">
            <a:avLst/>
          </a:prstGeom>
          <a:noFill/>
          <a:ln>
            <a:noFill/>
          </a:ln>
        </p:spPr>
        <p:txBody>
          <a:bodyPr anchorCtr="0" anchor="t" bIns="91425" lIns="91425" rIns="91425" wrap="square" tIns="91425">
            <a:noAutofit/>
          </a:bodyPr>
          <a:lstStyle/>
          <a:p>
            <a:pPr lvl="0">
              <a:spcBef>
                <a:spcPts val="0"/>
              </a:spcBef>
              <a:buNone/>
            </a:pPr>
            <a:r>
              <a:rPr lang="en">
                <a:solidFill>
                  <a:schemeClr val="lt1"/>
                </a:solidFill>
              </a:rPr>
              <a:t>Client: “I know server.com. Server.com would never hurt me. This link couldn’t be dangerous”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Shape 106"/>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Demo</a:t>
            </a:r>
          </a:p>
        </p:txBody>
      </p:sp>
      <p:sp>
        <p:nvSpPr>
          <p:cNvPr id="107" name="Shape 107"/>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Pentester Lab Demo (Reflected XSS)</a:t>
            </a:r>
          </a:p>
          <a:p>
            <a:pPr indent="-330200" lvl="0" marL="457200" rtl="0">
              <a:spcBef>
                <a:spcPts val="0"/>
              </a:spcBef>
            </a:pPr>
            <a:r>
              <a:rPr lang="en"/>
              <a:t>http://10.50.21.182/xss/example1.php?name=bob</a:t>
            </a:r>
          </a:p>
          <a:p>
            <a:pPr lv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Shape 112"/>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How to Detect</a:t>
            </a:r>
          </a:p>
        </p:txBody>
      </p:sp>
      <p:sp>
        <p:nvSpPr>
          <p:cNvPr id="113" name="Shape 113"/>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Scanners</a:t>
            </a:r>
          </a:p>
          <a:p>
            <a:pPr indent="-317500" lvl="1" marL="914400" rtl="0">
              <a:spcBef>
                <a:spcPts val="0"/>
              </a:spcBef>
            </a:pPr>
            <a:r>
              <a:rPr lang="en"/>
              <a:t>Burp Suite</a:t>
            </a:r>
          </a:p>
          <a:p>
            <a:pPr indent="-317500" lvl="1" marL="914400" rtl="0">
              <a:spcBef>
                <a:spcPts val="0"/>
              </a:spcBef>
            </a:pPr>
            <a:r>
              <a:rPr lang="en"/>
              <a:t>Zed Attack Proxy</a:t>
            </a:r>
          </a:p>
          <a:p>
            <a:pPr indent="-330200" lvl="0" marL="457200" rtl="0">
              <a:spcBef>
                <a:spcPts val="0"/>
              </a:spcBef>
            </a:pPr>
            <a:r>
              <a:rPr lang="en"/>
              <a:t>Test inputs for html/javascript keywords/special chars</a:t>
            </a:r>
          </a:p>
          <a:p>
            <a:pPr indent="-317500" lvl="1" marL="914400" rtl="0">
              <a:spcBef>
                <a:spcPts val="0"/>
              </a:spcBef>
            </a:pPr>
            <a:r>
              <a:rPr lang="en"/>
              <a:t>Script tags: &lt;script&gt;&lt;/script&gt;</a:t>
            </a:r>
          </a:p>
          <a:p>
            <a:pPr indent="-317500" lvl="1" marL="914400" rtl="0">
              <a:spcBef>
                <a:spcPts val="0"/>
              </a:spcBef>
            </a:pPr>
            <a:r>
              <a:rPr lang="en"/>
              <a:t>Double quotes: “</a:t>
            </a:r>
          </a:p>
          <a:p>
            <a:pPr indent="-317500" lvl="1" marL="914400" rtl="0">
              <a:spcBef>
                <a:spcPts val="0"/>
              </a:spcBef>
            </a:pPr>
            <a:r>
              <a:rPr lang="en"/>
              <a:t>Single quotes: ‘</a:t>
            </a:r>
          </a:p>
          <a:p>
            <a:pPr indent="-317500" lvl="1" marL="914400" rtl="0">
              <a:spcBef>
                <a:spcPts val="0"/>
              </a:spcBef>
            </a:pPr>
            <a:r>
              <a:rPr lang="en"/>
              <a:t>Semicolons: ;</a:t>
            </a:r>
          </a:p>
          <a:p>
            <a:pPr indent="-330200" lvl="0" marL="457200" rtl="0">
              <a:spcBef>
                <a:spcPts val="0"/>
              </a:spcBef>
            </a:pPr>
            <a:r>
              <a:rPr lang="en"/>
              <a:t>Source code analysis:</a:t>
            </a:r>
          </a:p>
          <a:p>
            <a:pPr indent="-317500" lvl="1" marL="914400">
              <a:spcBef>
                <a:spcPts val="0"/>
              </a:spcBef>
            </a:pPr>
            <a:r>
              <a:rPr lang="en"/>
              <a:t>Inconsistent application of filtering functions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Mitigations</a:t>
            </a:r>
          </a:p>
        </p:txBody>
      </p:sp>
      <p:sp>
        <p:nvSpPr>
          <p:cNvPr id="119" name="Shape 119"/>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Very difficult to completely secure XSS vulnerabilities</a:t>
            </a:r>
          </a:p>
          <a:p>
            <a:pPr indent="-330200" lvl="0" marL="457200" rtl="0">
              <a:spcBef>
                <a:spcPts val="0"/>
              </a:spcBef>
            </a:pPr>
            <a:r>
              <a:rPr lang="en"/>
              <a:t>Alphanumeric inputs only</a:t>
            </a:r>
          </a:p>
          <a:p>
            <a:pPr indent="-317500" lvl="1" marL="914400" rtl="0">
              <a:spcBef>
                <a:spcPts val="0"/>
              </a:spcBef>
            </a:pPr>
            <a:r>
              <a:rPr lang="en"/>
              <a:t>limitations?</a:t>
            </a:r>
          </a:p>
          <a:p>
            <a:pPr indent="-330200" lvl="0" marL="457200" rtl="0">
              <a:spcBef>
                <a:spcPts val="0"/>
              </a:spcBef>
            </a:pPr>
            <a:r>
              <a:rPr lang="en"/>
              <a:t>HTML-entity encoding:</a:t>
            </a:r>
          </a:p>
          <a:p>
            <a:pPr indent="-317500" lvl="1" marL="914400" rtl="0">
              <a:spcBef>
                <a:spcPts val="0"/>
              </a:spcBef>
            </a:pPr>
            <a:r>
              <a:rPr lang="en"/>
              <a:t>Before: some-data &lt;script&gt;alert(‘evil!’)&lt;/script&gt;</a:t>
            </a:r>
          </a:p>
          <a:p>
            <a:pPr indent="-317500" lvl="1" marL="914400" rtl="0">
              <a:spcBef>
                <a:spcPts val="0"/>
              </a:spcBef>
            </a:pPr>
            <a:r>
              <a:rPr lang="en"/>
              <a:t>After: </a:t>
            </a:r>
            <a:r>
              <a:rPr lang="en"/>
              <a:t>some-data &amp;lt;script&amp;gt;alert('evil!')&amp;lt;/script&amp;gt;</a:t>
            </a:r>
          </a:p>
          <a:p>
            <a:pPr indent="-317500" lvl="1" marL="914400" rtl="0">
              <a:spcBef>
                <a:spcPts val="0"/>
              </a:spcBef>
            </a:pPr>
            <a:r>
              <a:rPr lang="en"/>
              <a:t>&lt; → &amp;lt;</a:t>
            </a:r>
          </a:p>
          <a:p>
            <a:pPr indent="-317500" lvl="1" marL="914400" rtl="0">
              <a:spcBef>
                <a:spcPts val="0"/>
              </a:spcBef>
            </a:pPr>
            <a:r>
              <a:rPr lang="en"/>
              <a:t>&gt; → &amp;gt;</a:t>
            </a:r>
          </a:p>
          <a:p>
            <a:pPr indent="-317500" lvl="1" marL="914400" rtl="0">
              <a:spcBef>
                <a:spcPts val="0"/>
              </a:spcBef>
            </a:pPr>
            <a:r>
              <a:rPr lang="en"/>
              <a:t>Limitations?</a:t>
            </a:r>
          </a:p>
          <a:p>
            <a:pPr indent="-330200" lvl="0" marL="457200" rtl="0">
              <a:spcBef>
                <a:spcPts val="0"/>
              </a:spcBef>
            </a:pPr>
            <a:r>
              <a:rPr lang="en"/>
              <a:t>Modern browsers include xss prevention methods</a:t>
            </a:r>
          </a:p>
          <a:p>
            <a:pPr indent="-317500" lvl="1" marL="914400" rtl="0">
              <a:spcBef>
                <a:spcPts val="0"/>
              </a:spcBef>
            </a:pPr>
            <a:r>
              <a:rPr lang="en"/>
              <a:t>Esp. for reflected xss -- why?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Summary (Discussion)</a:t>
            </a:r>
          </a:p>
        </p:txBody>
      </p:sp>
      <p:sp>
        <p:nvSpPr>
          <p:cNvPr id="125" name="Shape 125"/>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Weakness Prevalence: High</a:t>
            </a:r>
          </a:p>
          <a:p>
            <a:pPr indent="-330200" lvl="0" marL="457200" rtl="0">
              <a:spcBef>
                <a:spcPts val="0"/>
              </a:spcBef>
            </a:pPr>
            <a:r>
              <a:rPr lang="en"/>
              <a:t>Consequences: Code execution, Security Bypass</a:t>
            </a:r>
          </a:p>
          <a:p>
            <a:pPr indent="-330200" lvl="0" marL="457200" rtl="0">
              <a:spcBef>
                <a:spcPts val="0"/>
              </a:spcBef>
            </a:pPr>
            <a:r>
              <a:rPr lang="en"/>
              <a:t>Remediation Cost: Low</a:t>
            </a:r>
          </a:p>
          <a:p>
            <a:pPr indent="-330200" lvl="0" marL="457200" rtl="0">
              <a:spcBef>
                <a:spcPts val="0"/>
              </a:spcBef>
            </a:pPr>
            <a:r>
              <a:rPr lang="en"/>
              <a:t>Ease of Detection: Easy</a:t>
            </a:r>
          </a:p>
          <a:p>
            <a:pPr indent="-330200" lvl="0" marL="457200" rtl="0">
              <a:spcBef>
                <a:spcPts val="0"/>
              </a:spcBef>
            </a:pPr>
            <a:r>
              <a:rPr lang="en"/>
              <a:t>Attack Frequency: Often</a:t>
            </a:r>
          </a:p>
          <a:p>
            <a:pPr indent="-330200" lvl="0" marL="457200" rtl="0">
              <a:spcBef>
                <a:spcPts val="0"/>
              </a:spcBef>
            </a:pPr>
            <a:r>
              <a:rPr lang="en"/>
              <a:t>Attacker Awareness: High</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yberTemplateD">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